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93455" r:id="rId5"/>
  </p:sldMasterIdLst>
  <p:notesMasterIdLst>
    <p:notesMasterId r:id="rId19"/>
  </p:notesMasterIdLst>
  <p:sldIdLst>
    <p:sldId id="270" r:id="rId6"/>
    <p:sldId id="281" r:id="rId7"/>
    <p:sldId id="278" r:id="rId8"/>
    <p:sldId id="279" r:id="rId9"/>
    <p:sldId id="280" r:id="rId10"/>
    <p:sldId id="294" r:id="rId11"/>
    <p:sldId id="282" r:id="rId12"/>
    <p:sldId id="283" r:id="rId13"/>
    <p:sldId id="284" r:id="rId14"/>
    <p:sldId id="291" r:id="rId15"/>
    <p:sldId id="292" r:id="rId16"/>
    <p:sldId id="290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1A9043-A21D-394C-376E-D1BC498B4A3B}" name="Kasim Hussain" initials="KH" userId="S::khussain@rics.org::50a14d0f-3304-4360-8ce0-f5f73f387b70" providerId="AD"/>
  <p188:author id="{4A1F885E-DFEC-43CF-662C-4EFA00AFD74B}" name="Heidi Shankster" initials="HS" userId="S::HShankster@rics.org::caa33db8-7227-49e1-90b3-2666c1af0b8e" providerId="AD"/>
  <p188:author id="{CB13CF6C-AD6C-ECAC-1D07-5C650E0D788F}" name="Sandesh Bhambra" initials="SB" userId="S::sbhambra@rics.org::ce8541d6-d821-4020-9823-9e280f899ac1" providerId="AD"/>
  <p188:author id="{65C82A8A-3B0C-874A-A51C-D73BAAD45574}" name="Heidi Shankster" initials="HS" userId="S::hshankster@rics.org::caa33db8-7227-49e1-90b3-2666c1af0b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D306A"/>
    <a:srgbClr val="3CB4FF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81195-8FD5-472F-980D-DAA3A2A6F3CF}" v="733" dt="2026-05-13T09:03:59.156"/>
    <p1510:client id="{3C615E76-B6DE-C014-2B8B-CAEB531CF68F}" v="5" dt="2026-05-13T07:06:15.131"/>
    <p1510:client id="{49A59A88-452A-E929-2215-5C1B2B3FC17D}" v="2" dt="2026-05-13T07:11:39.840"/>
    <p1510:client id="{63B3B17E-8072-EC6E-478E-93CB98065CEF}" v="20" dt="2026-05-13T08:27:45.774"/>
    <p1510:client id="{6A0A0594-117A-4C5F-879E-9AA3FE803864}" v="268" dt="2026-05-12T13:40:24.282"/>
    <p1510:client id="{73B30916-B053-74FA-0A64-58893CA87AC5}" v="148" dt="2026-05-12T13:37:13.298"/>
    <p1510:client id="{74643FDC-1DBE-C969-991C-8A2F23F6A5AC}" v="2" dt="2026-05-13T08:25:33.296"/>
    <p1510:client id="{DB0D1F23-8301-8EB3-BF00-A7B26B702472}" v="162" dt="2026-05-13T07:03:06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5"/>
  </p:normalViewPr>
  <p:slideViewPr>
    <p:cSldViewPr snapToGrid="0">
      <p:cViewPr varScale="1">
        <p:scale>
          <a:sx n="119" d="100"/>
          <a:sy n="119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1B93AD-357F-4BD0-AA83-818FB681A392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E69D4E2-D88A-4583-803A-C053564B78AF}">
      <dgm:prSet/>
      <dgm:spPr/>
      <dgm:t>
        <a:bodyPr/>
        <a:lstStyle/>
        <a:p>
          <a:r>
            <a:rPr lang="en-US" b="1"/>
            <a:t>Multidisciplinary Profession</a:t>
          </a:r>
          <a:endParaRPr lang="en-US"/>
        </a:p>
      </dgm:t>
    </dgm:pt>
    <dgm:pt modelId="{8BC2EE4F-4F28-4A4C-9216-F9B175736858}" type="parTrans" cxnId="{58690B21-79D9-437B-B9EA-5566FB8F3D27}">
      <dgm:prSet/>
      <dgm:spPr/>
      <dgm:t>
        <a:bodyPr/>
        <a:lstStyle/>
        <a:p>
          <a:endParaRPr lang="en-US"/>
        </a:p>
      </dgm:t>
    </dgm:pt>
    <dgm:pt modelId="{F89F28F0-BC13-4B36-8D3E-C115F4154E8F}" type="sibTrans" cxnId="{58690B21-79D9-437B-B9EA-5566FB8F3D27}">
      <dgm:prSet/>
      <dgm:spPr/>
      <dgm:t>
        <a:bodyPr/>
        <a:lstStyle/>
        <a:p>
          <a:endParaRPr lang="en-US"/>
        </a:p>
      </dgm:t>
    </dgm:pt>
    <dgm:pt modelId="{38F9CA6B-AD26-4BAE-BA1B-5B6CA40400F8}">
      <dgm:prSet/>
      <dgm:spPr/>
      <dgm:t>
        <a:bodyPr/>
        <a:lstStyle/>
        <a:p>
          <a:r>
            <a:rPr lang="en-GB" b="1"/>
            <a:t>Clear Professional Signal</a:t>
          </a:r>
          <a:endParaRPr lang="en-US"/>
        </a:p>
      </dgm:t>
    </dgm:pt>
    <dgm:pt modelId="{13461C12-940C-48F4-AB44-758205FF8D2E}" type="parTrans" cxnId="{79EC766B-9E32-419D-8267-EAAF65931346}">
      <dgm:prSet/>
      <dgm:spPr/>
      <dgm:t>
        <a:bodyPr/>
        <a:lstStyle/>
        <a:p>
          <a:endParaRPr lang="en-US"/>
        </a:p>
      </dgm:t>
    </dgm:pt>
    <dgm:pt modelId="{E0C53DF8-A4B4-4999-984A-DF9C34DC7786}" type="sibTrans" cxnId="{79EC766B-9E32-419D-8267-EAAF65931346}">
      <dgm:prSet/>
      <dgm:spPr/>
      <dgm:t>
        <a:bodyPr/>
        <a:lstStyle/>
        <a:p>
          <a:endParaRPr lang="en-US"/>
        </a:p>
      </dgm:t>
    </dgm:pt>
    <dgm:pt modelId="{27972332-9FEE-479D-B0F6-2921C24DDA3B}">
      <dgm:prSet/>
      <dgm:spPr/>
      <dgm:t>
        <a:bodyPr/>
        <a:lstStyle/>
        <a:p>
          <a:r>
            <a:rPr lang="en-GB" b="1"/>
            <a:t>Talent Development </a:t>
          </a:r>
          <a:br>
            <a:rPr lang="en-GB"/>
          </a:br>
          <a:r>
            <a:rPr lang="en-GB"/>
            <a:t> </a:t>
          </a:r>
          <a:endParaRPr lang="en-US"/>
        </a:p>
      </dgm:t>
    </dgm:pt>
    <dgm:pt modelId="{40F1BFE0-6D74-467F-A9F7-F358EA1E3469}" type="parTrans" cxnId="{9AD43B04-40C5-428F-9E48-EE3687D7DC94}">
      <dgm:prSet/>
      <dgm:spPr/>
      <dgm:t>
        <a:bodyPr/>
        <a:lstStyle/>
        <a:p>
          <a:endParaRPr lang="en-US"/>
        </a:p>
      </dgm:t>
    </dgm:pt>
    <dgm:pt modelId="{B8C76768-BBD8-4A96-BD4C-99E4B50C652B}" type="sibTrans" cxnId="{9AD43B04-40C5-428F-9E48-EE3687D7DC94}">
      <dgm:prSet/>
      <dgm:spPr/>
      <dgm:t>
        <a:bodyPr/>
        <a:lstStyle/>
        <a:p>
          <a:endParaRPr lang="en-US"/>
        </a:p>
      </dgm:t>
    </dgm:pt>
    <dgm:pt modelId="{D25A83D2-35ED-4233-A9AF-47AB9383098A}">
      <dgm:prSet/>
      <dgm:spPr/>
      <dgm:t>
        <a:bodyPr/>
        <a:lstStyle/>
        <a:p>
          <a:r>
            <a:rPr lang="en-US" b="1"/>
            <a:t>Market Demand Alignment</a:t>
          </a:r>
          <a:endParaRPr lang="en-US"/>
        </a:p>
      </dgm:t>
    </dgm:pt>
    <dgm:pt modelId="{36EF877C-EAC5-4E14-AC72-858C4BE99909}" type="parTrans" cxnId="{5C9B5430-5535-4DEC-9A99-3A7AC7F898B1}">
      <dgm:prSet/>
      <dgm:spPr/>
      <dgm:t>
        <a:bodyPr/>
        <a:lstStyle/>
        <a:p>
          <a:endParaRPr lang="en-US"/>
        </a:p>
      </dgm:t>
    </dgm:pt>
    <dgm:pt modelId="{432D9E38-2D80-41BE-9309-1DB8A3A56EB5}" type="sibTrans" cxnId="{5C9B5430-5535-4DEC-9A99-3A7AC7F898B1}">
      <dgm:prSet/>
      <dgm:spPr/>
      <dgm:t>
        <a:bodyPr/>
        <a:lstStyle/>
        <a:p>
          <a:endParaRPr lang="en-US"/>
        </a:p>
      </dgm:t>
    </dgm:pt>
    <dgm:pt modelId="{C0AE0471-E72A-478F-85E4-7DBF7BDC5D72}">
      <dgm:prSet/>
      <dgm:spPr/>
      <dgm:t>
        <a:bodyPr/>
        <a:lstStyle/>
        <a:p>
          <a:r>
            <a:rPr lang="en-GB" b="1"/>
            <a:t>Standards and Accountability</a:t>
          </a:r>
          <a:endParaRPr lang="en-US"/>
        </a:p>
      </dgm:t>
    </dgm:pt>
    <dgm:pt modelId="{DBF5EB7F-6388-42A2-88C3-4787357C778A}" type="parTrans" cxnId="{C85F22FF-7FB2-4985-A2BE-FB7B8697548A}">
      <dgm:prSet/>
      <dgm:spPr/>
      <dgm:t>
        <a:bodyPr/>
        <a:lstStyle/>
        <a:p>
          <a:endParaRPr lang="en-US"/>
        </a:p>
      </dgm:t>
    </dgm:pt>
    <dgm:pt modelId="{4031AB95-A610-41BA-97C0-E6256541003F}" type="sibTrans" cxnId="{C85F22FF-7FB2-4985-A2BE-FB7B8697548A}">
      <dgm:prSet/>
      <dgm:spPr/>
      <dgm:t>
        <a:bodyPr/>
        <a:lstStyle/>
        <a:p>
          <a:endParaRPr lang="en-US"/>
        </a:p>
      </dgm:t>
    </dgm:pt>
    <dgm:pt modelId="{CD3F61B0-10DE-4F4F-8A71-40B19E1EE4F1}" type="pres">
      <dgm:prSet presAssocID="{6C1B93AD-357F-4BD0-AA83-818FB681A392}" presName="root" presStyleCnt="0">
        <dgm:presLayoutVars>
          <dgm:dir/>
          <dgm:resizeHandles val="exact"/>
        </dgm:presLayoutVars>
      </dgm:prSet>
      <dgm:spPr/>
    </dgm:pt>
    <dgm:pt modelId="{6E15C878-44C3-4171-9C30-683514D8780A}" type="pres">
      <dgm:prSet presAssocID="{2E69D4E2-D88A-4583-803A-C053564B78AF}" presName="compNode" presStyleCnt="0"/>
      <dgm:spPr/>
    </dgm:pt>
    <dgm:pt modelId="{D2D93E08-6610-4B07-85DC-8784EDFA112D}" type="pres">
      <dgm:prSet presAssocID="{2E69D4E2-D88A-4583-803A-C053564B78AF}" presName="iconRect" presStyleLbl="node1" presStyleIdx="0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struction worker male outline"/>
        </a:ext>
      </dgm:extLst>
    </dgm:pt>
    <dgm:pt modelId="{E92E30DA-E814-416F-9C88-4F875DD6D93A}" type="pres">
      <dgm:prSet presAssocID="{2E69D4E2-D88A-4583-803A-C053564B78AF}" presName="spaceRect" presStyleCnt="0"/>
      <dgm:spPr/>
    </dgm:pt>
    <dgm:pt modelId="{B07725D0-4BF5-4DE8-B9DC-6EFEB88B367C}" type="pres">
      <dgm:prSet presAssocID="{2E69D4E2-D88A-4583-803A-C053564B78AF}" presName="textRect" presStyleLbl="revTx" presStyleIdx="0" presStyleCnt="5">
        <dgm:presLayoutVars>
          <dgm:chMax val="1"/>
          <dgm:chPref val="1"/>
        </dgm:presLayoutVars>
      </dgm:prSet>
      <dgm:spPr/>
    </dgm:pt>
    <dgm:pt modelId="{956EBDE4-1E19-429B-A541-F2689FD143CA}" type="pres">
      <dgm:prSet presAssocID="{F89F28F0-BC13-4B36-8D3E-C115F4154E8F}" presName="sibTrans" presStyleCnt="0"/>
      <dgm:spPr/>
    </dgm:pt>
    <dgm:pt modelId="{C9C5F568-CF1B-4419-A926-CBD49D8337F8}" type="pres">
      <dgm:prSet presAssocID="{38F9CA6B-AD26-4BAE-BA1B-5B6CA40400F8}" presName="compNode" presStyleCnt="0"/>
      <dgm:spPr/>
    </dgm:pt>
    <dgm:pt modelId="{B6A2CBFD-21E5-486F-9C8B-D4B11808C5EA}" type="pres">
      <dgm:prSet presAssocID="{38F9CA6B-AD26-4BAE-BA1B-5B6CA40400F8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078B4B24-C133-4998-97E8-DCF35ED195DE}" type="pres">
      <dgm:prSet presAssocID="{38F9CA6B-AD26-4BAE-BA1B-5B6CA40400F8}" presName="spaceRect" presStyleCnt="0"/>
      <dgm:spPr/>
    </dgm:pt>
    <dgm:pt modelId="{26D9A26C-444D-4C47-B724-A08112C6A6AE}" type="pres">
      <dgm:prSet presAssocID="{38F9CA6B-AD26-4BAE-BA1B-5B6CA40400F8}" presName="textRect" presStyleLbl="revTx" presStyleIdx="1" presStyleCnt="5">
        <dgm:presLayoutVars>
          <dgm:chMax val="1"/>
          <dgm:chPref val="1"/>
        </dgm:presLayoutVars>
      </dgm:prSet>
      <dgm:spPr/>
    </dgm:pt>
    <dgm:pt modelId="{A2E852D0-14E9-48B2-88A1-211DD86ACB10}" type="pres">
      <dgm:prSet presAssocID="{E0C53DF8-A4B4-4999-984A-DF9C34DC7786}" presName="sibTrans" presStyleCnt="0"/>
      <dgm:spPr/>
    </dgm:pt>
    <dgm:pt modelId="{1A71C0A3-51F5-4772-963E-3164A6CFD56D}" type="pres">
      <dgm:prSet presAssocID="{27972332-9FEE-479D-B0F6-2921C24DDA3B}" presName="compNode" presStyleCnt="0"/>
      <dgm:spPr/>
    </dgm:pt>
    <dgm:pt modelId="{94F724B9-D0F1-4EBF-BEE7-46F96CA33435}" type="pres">
      <dgm:prSet presAssocID="{27972332-9FEE-479D-B0F6-2921C24DDA3B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B0F8562-887E-4081-B777-314432CE23CA}" type="pres">
      <dgm:prSet presAssocID="{27972332-9FEE-479D-B0F6-2921C24DDA3B}" presName="spaceRect" presStyleCnt="0"/>
      <dgm:spPr/>
    </dgm:pt>
    <dgm:pt modelId="{6990CDFB-0DAB-4670-A05F-D872B36D7DEF}" type="pres">
      <dgm:prSet presAssocID="{27972332-9FEE-479D-B0F6-2921C24DDA3B}" presName="textRect" presStyleLbl="revTx" presStyleIdx="2" presStyleCnt="5">
        <dgm:presLayoutVars>
          <dgm:chMax val="1"/>
          <dgm:chPref val="1"/>
        </dgm:presLayoutVars>
      </dgm:prSet>
      <dgm:spPr/>
    </dgm:pt>
    <dgm:pt modelId="{55CE8C0E-A415-46E3-8932-1F1E0EB082C4}" type="pres">
      <dgm:prSet presAssocID="{B8C76768-BBD8-4A96-BD4C-99E4B50C652B}" presName="sibTrans" presStyleCnt="0"/>
      <dgm:spPr/>
    </dgm:pt>
    <dgm:pt modelId="{9FAF9618-F019-4570-903E-793367BE1859}" type="pres">
      <dgm:prSet presAssocID="{D25A83D2-35ED-4233-A9AF-47AB9383098A}" presName="compNode" presStyleCnt="0"/>
      <dgm:spPr/>
    </dgm:pt>
    <dgm:pt modelId="{CD507342-1625-45A8-B318-27AE28BE5496}" type="pres">
      <dgm:prSet presAssocID="{D25A83D2-35ED-4233-A9AF-47AB9383098A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FBC4CB1-953F-4374-9B02-A43DD43A3A0B}" type="pres">
      <dgm:prSet presAssocID="{D25A83D2-35ED-4233-A9AF-47AB9383098A}" presName="spaceRect" presStyleCnt="0"/>
      <dgm:spPr/>
    </dgm:pt>
    <dgm:pt modelId="{9FED96E7-94BF-46FA-A4B5-955C4003CF39}" type="pres">
      <dgm:prSet presAssocID="{D25A83D2-35ED-4233-A9AF-47AB9383098A}" presName="textRect" presStyleLbl="revTx" presStyleIdx="3" presStyleCnt="5">
        <dgm:presLayoutVars>
          <dgm:chMax val="1"/>
          <dgm:chPref val="1"/>
        </dgm:presLayoutVars>
      </dgm:prSet>
      <dgm:spPr/>
    </dgm:pt>
    <dgm:pt modelId="{0FA50A34-5687-40BD-AF95-E10A210DD01D}" type="pres">
      <dgm:prSet presAssocID="{432D9E38-2D80-41BE-9309-1DB8A3A56EB5}" presName="sibTrans" presStyleCnt="0"/>
      <dgm:spPr/>
    </dgm:pt>
    <dgm:pt modelId="{BAE74A74-3483-492C-BB58-2BAC7C250462}" type="pres">
      <dgm:prSet presAssocID="{C0AE0471-E72A-478F-85E4-7DBF7BDC5D72}" presName="compNode" presStyleCnt="0"/>
      <dgm:spPr/>
    </dgm:pt>
    <dgm:pt modelId="{74CE6C87-B296-4CF9-AE16-C6FE22D7F05F}" type="pres">
      <dgm:prSet presAssocID="{C0AE0471-E72A-478F-85E4-7DBF7BDC5D72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3D1321E-2ECC-4FDD-BD84-EC9CECABED7D}" type="pres">
      <dgm:prSet presAssocID="{C0AE0471-E72A-478F-85E4-7DBF7BDC5D72}" presName="spaceRect" presStyleCnt="0"/>
      <dgm:spPr/>
    </dgm:pt>
    <dgm:pt modelId="{793D3A43-5067-4D04-B0C1-1C3E4B81008D}" type="pres">
      <dgm:prSet presAssocID="{C0AE0471-E72A-478F-85E4-7DBF7BDC5D7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AD43B04-40C5-428F-9E48-EE3687D7DC94}" srcId="{6C1B93AD-357F-4BD0-AA83-818FB681A392}" destId="{27972332-9FEE-479D-B0F6-2921C24DDA3B}" srcOrd="2" destOrd="0" parTransId="{40F1BFE0-6D74-467F-A9F7-F358EA1E3469}" sibTransId="{B8C76768-BBD8-4A96-BD4C-99E4B50C652B}"/>
    <dgm:cxn modelId="{58690B21-79D9-437B-B9EA-5566FB8F3D27}" srcId="{6C1B93AD-357F-4BD0-AA83-818FB681A392}" destId="{2E69D4E2-D88A-4583-803A-C053564B78AF}" srcOrd="0" destOrd="0" parTransId="{8BC2EE4F-4F28-4A4C-9216-F9B175736858}" sibTransId="{F89F28F0-BC13-4B36-8D3E-C115F4154E8F}"/>
    <dgm:cxn modelId="{5C9B5430-5535-4DEC-9A99-3A7AC7F898B1}" srcId="{6C1B93AD-357F-4BD0-AA83-818FB681A392}" destId="{D25A83D2-35ED-4233-A9AF-47AB9383098A}" srcOrd="3" destOrd="0" parTransId="{36EF877C-EAC5-4E14-AC72-858C4BE99909}" sibTransId="{432D9E38-2D80-41BE-9309-1DB8A3A56EB5}"/>
    <dgm:cxn modelId="{6E7DEF30-C331-420D-A6D8-9CBDDA184C87}" type="presOf" srcId="{6C1B93AD-357F-4BD0-AA83-818FB681A392}" destId="{CD3F61B0-10DE-4F4F-8A71-40B19E1EE4F1}" srcOrd="0" destOrd="0" presId="urn:microsoft.com/office/officeart/2018/2/layout/IconLabelList"/>
    <dgm:cxn modelId="{4767A446-1D20-4061-AAB6-E1F4034D96AE}" type="presOf" srcId="{D25A83D2-35ED-4233-A9AF-47AB9383098A}" destId="{9FED96E7-94BF-46FA-A4B5-955C4003CF39}" srcOrd="0" destOrd="0" presId="urn:microsoft.com/office/officeart/2018/2/layout/IconLabelList"/>
    <dgm:cxn modelId="{EB3C3C6A-825A-42DE-997D-92917CEFCDAF}" type="presOf" srcId="{27972332-9FEE-479D-B0F6-2921C24DDA3B}" destId="{6990CDFB-0DAB-4670-A05F-D872B36D7DEF}" srcOrd="0" destOrd="0" presId="urn:microsoft.com/office/officeart/2018/2/layout/IconLabelList"/>
    <dgm:cxn modelId="{79EC766B-9E32-419D-8267-EAAF65931346}" srcId="{6C1B93AD-357F-4BD0-AA83-818FB681A392}" destId="{38F9CA6B-AD26-4BAE-BA1B-5B6CA40400F8}" srcOrd="1" destOrd="0" parTransId="{13461C12-940C-48F4-AB44-758205FF8D2E}" sibTransId="{E0C53DF8-A4B4-4999-984A-DF9C34DC7786}"/>
    <dgm:cxn modelId="{8E4A4080-B597-4C2C-9326-9D338369A726}" type="presOf" srcId="{C0AE0471-E72A-478F-85E4-7DBF7BDC5D72}" destId="{793D3A43-5067-4D04-B0C1-1C3E4B81008D}" srcOrd="0" destOrd="0" presId="urn:microsoft.com/office/officeart/2018/2/layout/IconLabelList"/>
    <dgm:cxn modelId="{035D4DF9-0BB2-436F-B738-E24741D55C25}" type="presOf" srcId="{2E69D4E2-D88A-4583-803A-C053564B78AF}" destId="{B07725D0-4BF5-4DE8-B9DC-6EFEB88B367C}" srcOrd="0" destOrd="0" presId="urn:microsoft.com/office/officeart/2018/2/layout/IconLabelList"/>
    <dgm:cxn modelId="{1A1EFDFE-9768-420D-A25B-B3E1A5F9E7FF}" type="presOf" srcId="{38F9CA6B-AD26-4BAE-BA1B-5B6CA40400F8}" destId="{26D9A26C-444D-4C47-B724-A08112C6A6AE}" srcOrd="0" destOrd="0" presId="urn:microsoft.com/office/officeart/2018/2/layout/IconLabelList"/>
    <dgm:cxn modelId="{C85F22FF-7FB2-4985-A2BE-FB7B8697548A}" srcId="{6C1B93AD-357F-4BD0-AA83-818FB681A392}" destId="{C0AE0471-E72A-478F-85E4-7DBF7BDC5D72}" srcOrd="4" destOrd="0" parTransId="{DBF5EB7F-6388-42A2-88C3-4787357C778A}" sibTransId="{4031AB95-A610-41BA-97C0-E6256541003F}"/>
    <dgm:cxn modelId="{54F792D1-5326-4F6F-A530-B4627ABD9ABE}" type="presParOf" srcId="{CD3F61B0-10DE-4F4F-8A71-40B19E1EE4F1}" destId="{6E15C878-44C3-4171-9C30-683514D8780A}" srcOrd="0" destOrd="0" presId="urn:microsoft.com/office/officeart/2018/2/layout/IconLabelList"/>
    <dgm:cxn modelId="{BB2E5E40-7E15-4593-B268-44EB659E6F19}" type="presParOf" srcId="{6E15C878-44C3-4171-9C30-683514D8780A}" destId="{D2D93E08-6610-4B07-85DC-8784EDFA112D}" srcOrd="0" destOrd="0" presId="urn:microsoft.com/office/officeart/2018/2/layout/IconLabelList"/>
    <dgm:cxn modelId="{021CD4DB-DC7D-495F-9CD4-DDA318C85D90}" type="presParOf" srcId="{6E15C878-44C3-4171-9C30-683514D8780A}" destId="{E92E30DA-E814-416F-9C88-4F875DD6D93A}" srcOrd="1" destOrd="0" presId="urn:microsoft.com/office/officeart/2018/2/layout/IconLabelList"/>
    <dgm:cxn modelId="{D8C8ACEF-12E2-466A-9EE8-8EE9C2DC3551}" type="presParOf" srcId="{6E15C878-44C3-4171-9C30-683514D8780A}" destId="{B07725D0-4BF5-4DE8-B9DC-6EFEB88B367C}" srcOrd="2" destOrd="0" presId="urn:microsoft.com/office/officeart/2018/2/layout/IconLabelList"/>
    <dgm:cxn modelId="{45384284-1FA5-4F82-94BB-A2503B9EE2F3}" type="presParOf" srcId="{CD3F61B0-10DE-4F4F-8A71-40B19E1EE4F1}" destId="{956EBDE4-1E19-429B-A541-F2689FD143CA}" srcOrd="1" destOrd="0" presId="urn:microsoft.com/office/officeart/2018/2/layout/IconLabelList"/>
    <dgm:cxn modelId="{80AE49F6-DBC8-4C86-AC08-54759DD4EDFC}" type="presParOf" srcId="{CD3F61B0-10DE-4F4F-8A71-40B19E1EE4F1}" destId="{C9C5F568-CF1B-4419-A926-CBD49D8337F8}" srcOrd="2" destOrd="0" presId="urn:microsoft.com/office/officeart/2018/2/layout/IconLabelList"/>
    <dgm:cxn modelId="{24CA447C-1DDE-4CD4-9377-70299AD4ACD7}" type="presParOf" srcId="{C9C5F568-CF1B-4419-A926-CBD49D8337F8}" destId="{B6A2CBFD-21E5-486F-9C8B-D4B11808C5EA}" srcOrd="0" destOrd="0" presId="urn:microsoft.com/office/officeart/2018/2/layout/IconLabelList"/>
    <dgm:cxn modelId="{5C288B8C-B56D-4AAD-958E-41A944E72DFA}" type="presParOf" srcId="{C9C5F568-CF1B-4419-A926-CBD49D8337F8}" destId="{078B4B24-C133-4998-97E8-DCF35ED195DE}" srcOrd="1" destOrd="0" presId="urn:microsoft.com/office/officeart/2018/2/layout/IconLabelList"/>
    <dgm:cxn modelId="{204FE88A-FC88-43CD-9FE6-F35AA543AB11}" type="presParOf" srcId="{C9C5F568-CF1B-4419-A926-CBD49D8337F8}" destId="{26D9A26C-444D-4C47-B724-A08112C6A6AE}" srcOrd="2" destOrd="0" presId="urn:microsoft.com/office/officeart/2018/2/layout/IconLabelList"/>
    <dgm:cxn modelId="{9F9B119E-C963-4F6C-806C-EACE35BE3ED3}" type="presParOf" srcId="{CD3F61B0-10DE-4F4F-8A71-40B19E1EE4F1}" destId="{A2E852D0-14E9-48B2-88A1-211DD86ACB10}" srcOrd="3" destOrd="0" presId="urn:microsoft.com/office/officeart/2018/2/layout/IconLabelList"/>
    <dgm:cxn modelId="{39CABBBF-75B2-4085-A58C-58DC9BF5D08F}" type="presParOf" srcId="{CD3F61B0-10DE-4F4F-8A71-40B19E1EE4F1}" destId="{1A71C0A3-51F5-4772-963E-3164A6CFD56D}" srcOrd="4" destOrd="0" presId="urn:microsoft.com/office/officeart/2018/2/layout/IconLabelList"/>
    <dgm:cxn modelId="{44C574BA-BB88-4260-AC64-5193AAAEE866}" type="presParOf" srcId="{1A71C0A3-51F5-4772-963E-3164A6CFD56D}" destId="{94F724B9-D0F1-4EBF-BEE7-46F96CA33435}" srcOrd="0" destOrd="0" presId="urn:microsoft.com/office/officeart/2018/2/layout/IconLabelList"/>
    <dgm:cxn modelId="{EBC4047B-1ACA-4D30-8371-3CC4C69B363F}" type="presParOf" srcId="{1A71C0A3-51F5-4772-963E-3164A6CFD56D}" destId="{DB0F8562-887E-4081-B777-314432CE23CA}" srcOrd="1" destOrd="0" presId="urn:microsoft.com/office/officeart/2018/2/layout/IconLabelList"/>
    <dgm:cxn modelId="{18E22C89-607E-4EEB-8A03-DE17632023F3}" type="presParOf" srcId="{1A71C0A3-51F5-4772-963E-3164A6CFD56D}" destId="{6990CDFB-0DAB-4670-A05F-D872B36D7DEF}" srcOrd="2" destOrd="0" presId="urn:microsoft.com/office/officeart/2018/2/layout/IconLabelList"/>
    <dgm:cxn modelId="{40BC3F03-E0C3-44DC-BBA1-07AD069BF7CA}" type="presParOf" srcId="{CD3F61B0-10DE-4F4F-8A71-40B19E1EE4F1}" destId="{55CE8C0E-A415-46E3-8932-1F1E0EB082C4}" srcOrd="5" destOrd="0" presId="urn:microsoft.com/office/officeart/2018/2/layout/IconLabelList"/>
    <dgm:cxn modelId="{9098CCA5-9306-4A51-ABB8-23CF533D9CA1}" type="presParOf" srcId="{CD3F61B0-10DE-4F4F-8A71-40B19E1EE4F1}" destId="{9FAF9618-F019-4570-903E-793367BE1859}" srcOrd="6" destOrd="0" presId="urn:microsoft.com/office/officeart/2018/2/layout/IconLabelList"/>
    <dgm:cxn modelId="{A1AD76F2-9444-41F7-81CC-A5711578EDE0}" type="presParOf" srcId="{9FAF9618-F019-4570-903E-793367BE1859}" destId="{CD507342-1625-45A8-B318-27AE28BE5496}" srcOrd="0" destOrd="0" presId="urn:microsoft.com/office/officeart/2018/2/layout/IconLabelList"/>
    <dgm:cxn modelId="{63B6F4B2-4D43-494D-9B9A-1DE8D7A5AF20}" type="presParOf" srcId="{9FAF9618-F019-4570-903E-793367BE1859}" destId="{0FBC4CB1-953F-4374-9B02-A43DD43A3A0B}" srcOrd="1" destOrd="0" presId="urn:microsoft.com/office/officeart/2018/2/layout/IconLabelList"/>
    <dgm:cxn modelId="{840E87DF-C3D7-4500-B700-B6B9401784D4}" type="presParOf" srcId="{9FAF9618-F019-4570-903E-793367BE1859}" destId="{9FED96E7-94BF-46FA-A4B5-955C4003CF39}" srcOrd="2" destOrd="0" presId="urn:microsoft.com/office/officeart/2018/2/layout/IconLabelList"/>
    <dgm:cxn modelId="{961E969A-7618-420C-A0E1-2558C6861BD9}" type="presParOf" srcId="{CD3F61B0-10DE-4F4F-8A71-40B19E1EE4F1}" destId="{0FA50A34-5687-40BD-AF95-E10A210DD01D}" srcOrd="7" destOrd="0" presId="urn:microsoft.com/office/officeart/2018/2/layout/IconLabelList"/>
    <dgm:cxn modelId="{BED70881-DE92-42B3-9BAC-1CE98FA85275}" type="presParOf" srcId="{CD3F61B0-10DE-4F4F-8A71-40B19E1EE4F1}" destId="{BAE74A74-3483-492C-BB58-2BAC7C250462}" srcOrd="8" destOrd="0" presId="urn:microsoft.com/office/officeart/2018/2/layout/IconLabelList"/>
    <dgm:cxn modelId="{27F6E9FC-4AC8-4E6D-BD73-EB3F96539872}" type="presParOf" srcId="{BAE74A74-3483-492C-BB58-2BAC7C250462}" destId="{74CE6C87-B296-4CF9-AE16-C6FE22D7F05F}" srcOrd="0" destOrd="0" presId="urn:microsoft.com/office/officeart/2018/2/layout/IconLabelList"/>
    <dgm:cxn modelId="{A3E96224-24E2-441F-937B-E79A56C21D12}" type="presParOf" srcId="{BAE74A74-3483-492C-BB58-2BAC7C250462}" destId="{A3D1321E-2ECC-4FDD-BD84-EC9CECABED7D}" srcOrd="1" destOrd="0" presId="urn:microsoft.com/office/officeart/2018/2/layout/IconLabelList"/>
    <dgm:cxn modelId="{EE865604-6C38-4E9F-B79E-B6BF05799FEF}" type="presParOf" srcId="{BAE74A74-3483-492C-BB58-2BAC7C250462}" destId="{793D3A43-5067-4D04-B0C1-1C3E4B81008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FEE95-5D68-453B-B7DB-844989C0E59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3912C9-80F7-4063-BFE9-FC5E886C6E21}">
      <dgm:prSet phldrT="[Text]" phldr="0"/>
      <dgm:spPr/>
      <dgm:t>
        <a:bodyPr/>
        <a:lstStyle/>
        <a:p>
          <a:pPr rtl="0"/>
          <a:r>
            <a:rPr lang="en-GB" sz="1100">
              <a:latin typeface="Calibri"/>
              <a:ea typeface="Calibri"/>
              <a:cs typeface="Calibri"/>
            </a:rPr>
            <a:t>The interview concludes with questions on overall experience, technical competencies, and continuing professional development. </a:t>
          </a:r>
        </a:p>
      </dgm:t>
    </dgm:pt>
    <dgm:pt modelId="{198BA659-7580-47E5-891D-3242FF946556}" type="parTrans" cxnId="{B59FAA8D-D028-4F03-B652-FE1A0978B8A2}">
      <dgm:prSet/>
      <dgm:spPr/>
      <dgm:t>
        <a:bodyPr/>
        <a:lstStyle/>
        <a:p>
          <a:endParaRPr lang="en-GB"/>
        </a:p>
      </dgm:t>
    </dgm:pt>
    <dgm:pt modelId="{425A0B7D-5F6F-42DA-9350-BE84DA603C6A}" type="sibTrans" cxnId="{B59FAA8D-D028-4F03-B652-FE1A0978B8A2}">
      <dgm:prSet/>
      <dgm:spPr/>
      <dgm:t>
        <a:bodyPr/>
        <a:lstStyle/>
        <a:p>
          <a:endParaRPr lang="en-GB"/>
        </a:p>
      </dgm:t>
    </dgm:pt>
    <dgm:pt modelId="{8B23481D-0D64-40E8-BD4D-68689FA1FCD5}">
      <dgm:prSet phldr="0"/>
      <dgm:spPr/>
      <dgm:t>
        <a:bodyPr/>
        <a:lstStyle/>
        <a:p>
          <a:pPr rtl="0"/>
          <a:r>
            <a:rPr lang="en-GB" sz="2200" b="1">
              <a:solidFill>
                <a:srgbClr val="36424A"/>
              </a:solidFill>
              <a:latin typeface="Open Sans"/>
            </a:rPr>
            <a:t>Interview Format</a:t>
          </a:r>
        </a:p>
      </dgm:t>
    </dgm:pt>
    <dgm:pt modelId="{96610077-460C-483F-A033-9B318A202092}" type="parTrans" cxnId="{FEED5484-DE3C-43DA-ADAA-DCCDC4FD2298}">
      <dgm:prSet/>
      <dgm:spPr/>
      <dgm:t>
        <a:bodyPr/>
        <a:lstStyle/>
        <a:p>
          <a:endParaRPr lang="en-GB"/>
        </a:p>
      </dgm:t>
    </dgm:pt>
    <dgm:pt modelId="{F6019C16-3624-436D-B624-B7814AE40318}" type="sibTrans" cxnId="{FEED5484-DE3C-43DA-ADAA-DCCDC4FD2298}">
      <dgm:prSet/>
      <dgm:spPr/>
      <dgm:t>
        <a:bodyPr/>
        <a:lstStyle/>
        <a:p>
          <a:endParaRPr lang="en-GB"/>
        </a:p>
      </dgm:t>
    </dgm:pt>
    <dgm:pt modelId="{DCA2AD6F-1931-46C2-956F-CCB8E9A7CA0B}">
      <dgm:prSet phldr="0"/>
      <dgm:spPr/>
      <dgm:t>
        <a:bodyPr/>
        <a:lstStyle/>
        <a:p>
          <a:pPr rtl="0"/>
          <a:r>
            <a:rPr lang="en-GB" sz="1100">
              <a:latin typeface="Calibri"/>
              <a:ea typeface="Calibri"/>
              <a:cs typeface="Calibri"/>
            </a:rPr>
            <a:t>The CCES interview is a 45-minute professional, competency-based discussion conducted by two assessors ensuring balanced evaluation.</a:t>
          </a:r>
        </a:p>
      </dgm:t>
    </dgm:pt>
    <dgm:pt modelId="{00DFC471-9D59-4740-8460-E4E6DEDF1C49}" type="parTrans" cxnId="{039815CE-DFBB-4EBE-8A52-24CACD7D562F}">
      <dgm:prSet/>
      <dgm:spPr/>
      <dgm:t>
        <a:bodyPr/>
        <a:lstStyle/>
        <a:p>
          <a:endParaRPr lang="en-GB"/>
        </a:p>
      </dgm:t>
    </dgm:pt>
    <dgm:pt modelId="{00757440-85DD-4C32-B102-6D30263CECBE}" type="sibTrans" cxnId="{039815CE-DFBB-4EBE-8A52-24CACD7D562F}">
      <dgm:prSet/>
      <dgm:spPr/>
      <dgm:t>
        <a:bodyPr/>
        <a:lstStyle/>
        <a:p>
          <a:endParaRPr lang="en-GB"/>
        </a:p>
      </dgm:t>
    </dgm:pt>
    <dgm:pt modelId="{0444FACD-95BB-4927-8E5C-6C5BBAD9FD3E}">
      <dgm:prSet phldr="0"/>
      <dgm:spPr/>
      <dgm:t>
        <a:bodyPr/>
        <a:lstStyle/>
        <a:p>
          <a:pPr rtl="0"/>
          <a:r>
            <a:rPr lang="en-GB" sz="2200" b="1">
              <a:solidFill>
                <a:srgbClr val="36424A"/>
              </a:solidFill>
              <a:latin typeface="Open Sans"/>
            </a:rPr>
            <a:t>Case Study Presentation</a:t>
          </a:r>
        </a:p>
      </dgm:t>
    </dgm:pt>
    <dgm:pt modelId="{5924B006-783F-4FBB-AB3A-A2DF268746AE}" type="parTrans" cxnId="{E6B74CB9-40E4-4E13-A829-010D5F524FCB}">
      <dgm:prSet/>
      <dgm:spPr/>
      <dgm:t>
        <a:bodyPr/>
        <a:lstStyle/>
        <a:p>
          <a:endParaRPr lang="en-GB"/>
        </a:p>
      </dgm:t>
    </dgm:pt>
    <dgm:pt modelId="{0F80EA0E-1A71-4D03-86B8-C4E458C9E700}" type="sibTrans" cxnId="{E6B74CB9-40E4-4E13-A829-010D5F524FCB}">
      <dgm:prSet/>
      <dgm:spPr/>
      <dgm:t>
        <a:bodyPr/>
        <a:lstStyle/>
        <a:p>
          <a:endParaRPr lang="en-GB"/>
        </a:p>
      </dgm:t>
    </dgm:pt>
    <dgm:pt modelId="{86090D42-8D4B-4E05-8218-60E18EB860BB}">
      <dgm:prSet phldr="0"/>
      <dgm:spPr/>
      <dgm:t>
        <a:bodyPr/>
        <a:lstStyle/>
        <a:p>
          <a:pPr rtl="0"/>
          <a:r>
            <a:rPr lang="en-GB" sz="1100">
              <a:latin typeface="Calibri"/>
              <a:ea typeface="Calibri"/>
              <a:cs typeface="Calibri"/>
            </a:rPr>
            <a:t>Candidates present a case study to showcase experience, problem-solving skills, and professional judgement in real scenarios.</a:t>
          </a:r>
        </a:p>
      </dgm:t>
    </dgm:pt>
    <dgm:pt modelId="{854D8618-8A1B-4825-80EE-93C6EB24D47F}" type="parTrans" cxnId="{126A0C80-EAC8-46DA-9D62-316A6FED4E89}">
      <dgm:prSet/>
      <dgm:spPr/>
      <dgm:t>
        <a:bodyPr/>
        <a:lstStyle/>
        <a:p>
          <a:endParaRPr lang="en-GB"/>
        </a:p>
      </dgm:t>
    </dgm:pt>
    <dgm:pt modelId="{BA02CBB1-49EB-4D69-A69E-32D304BC387F}" type="sibTrans" cxnId="{126A0C80-EAC8-46DA-9D62-316A6FED4E89}">
      <dgm:prSet/>
      <dgm:spPr/>
      <dgm:t>
        <a:bodyPr/>
        <a:lstStyle/>
        <a:p>
          <a:endParaRPr lang="en-GB"/>
        </a:p>
      </dgm:t>
    </dgm:pt>
    <dgm:pt modelId="{DC754A5C-7220-4F17-8B11-63BF12634FAD}">
      <dgm:prSet phldr="0"/>
      <dgm:spPr/>
      <dgm:t>
        <a:bodyPr/>
        <a:lstStyle/>
        <a:p>
          <a:pPr rtl="0"/>
          <a:r>
            <a:rPr lang="en-GB" sz="2200" b="1">
              <a:solidFill>
                <a:srgbClr val="36424A"/>
              </a:solidFill>
              <a:latin typeface="Open Sans"/>
            </a:rPr>
            <a:t>Competency and CPD Discussion</a:t>
          </a:r>
        </a:p>
      </dgm:t>
    </dgm:pt>
    <dgm:pt modelId="{60BAE38D-69CD-4BBD-A070-51E796EABF98}" type="parTrans" cxnId="{1B5E65A7-671C-47C4-9D2C-2238CFD95DA9}">
      <dgm:prSet/>
      <dgm:spPr/>
      <dgm:t>
        <a:bodyPr/>
        <a:lstStyle/>
        <a:p>
          <a:endParaRPr lang="en-GB"/>
        </a:p>
      </dgm:t>
    </dgm:pt>
    <dgm:pt modelId="{2843514E-9E8F-48D7-A16F-BEA4113E8F12}" type="sibTrans" cxnId="{1B5E65A7-671C-47C4-9D2C-2238CFD95DA9}">
      <dgm:prSet/>
      <dgm:spPr/>
      <dgm:t>
        <a:bodyPr/>
        <a:lstStyle/>
        <a:p>
          <a:endParaRPr lang="en-GB"/>
        </a:p>
      </dgm:t>
    </dgm:pt>
    <dgm:pt modelId="{A5B2B551-4B5D-45F4-8AF2-89AAD4FD6658}">
      <dgm:prSet phldr="0"/>
      <dgm:spPr/>
      <dgm:t>
        <a:bodyPr/>
        <a:lstStyle/>
        <a:p>
          <a:pPr rtl="0"/>
          <a:r>
            <a:rPr lang="en-GB" sz="2200" b="1">
              <a:solidFill>
                <a:srgbClr val="36424A"/>
              </a:solidFill>
              <a:latin typeface="Open Sans"/>
            </a:rPr>
            <a:t>Interview Transparency</a:t>
          </a:r>
          <a:endParaRPr lang="en-GB" sz="2200" b="0">
            <a:solidFill>
              <a:srgbClr val="36424A"/>
            </a:solidFill>
            <a:latin typeface="Open Sans"/>
          </a:endParaRPr>
        </a:p>
      </dgm:t>
    </dgm:pt>
    <dgm:pt modelId="{F5CC2674-D469-456C-B9B9-4128ADA020A3}" type="parTrans" cxnId="{5BD18BD2-3981-49E4-984E-3F2CD497E557}">
      <dgm:prSet/>
      <dgm:spPr/>
      <dgm:t>
        <a:bodyPr/>
        <a:lstStyle/>
        <a:p>
          <a:endParaRPr lang="en-GB"/>
        </a:p>
      </dgm:t>
    </dgm:pt>
    <dgm:pt modelId="{032DC671-1EF2-461E-A0B3-B55DC948E907}" type="sibTrans" cxnId="{5BD18BD2-3981-49E4-984E-3F2CD497E557}">
      <dgm:prSet/>
      <dgm:spPr/>
      <dgm:t>
        <a:bodyPr/>
        <a:lstStyle/>
        <a:p>
          <a:endParaRPr lang="en-GB"/>
        </a:p>
      </dgm:t>
    </dgm:pt>
    <dgm:pt modelId="{84711F25-931F-4BAA-B299-C61C00EC3332}">
      <dgm:prSet phldr="0"/>
      <dgm:spPr/>
      <dgm:t>
        <a:bodyPr/>
        <a:lstStyle/>
        <a:p>
          <a:pPr rtl="0"/>
          <a:r>
            <a:rPr lang="en-GB" sz="2200" b="0">
              <a:latin typeface="Open Sans"/>
              <a:ea typeface="Open Sans"/>
              <a:cs typeface="Open Sans"/>
            </a:rPr>
            <a:t>The</a:t>
          </a:r>
          <a:r>
            <a:rPr lang="en-GB" sz="2200" b="0">
              <a:latin typeface="Open Sans"/>
            </a:rPr>
            <a:t> interview structure is </a:t>
          </a:r>
          <a:r>
            <a:rPr lang="en-GB" sz="2200" b="0">
              <a:solidFill>
                <a:srgbClr val="36424A"/>
              </a:solidFill>
              <a:latin typeface="Open Sans"/>
            </a:rPr>
            <a:t>clear, timed, and transparent, helping candidates understand expectations and prepare effectively. </a:t>
          </a:r>
          <a:br>
            <a:rPr lang="en-GB" sz="2200" b="0">
              <a:solidFill>
                <a:srgbClr val="36424A"/>
              </a:solidFill>
              <a:latin typeface="Open Sans"/>
            </a:rPr>
          </a:br>
          <a:endParaRPr lang="en-GB" sz="1100" b="0">
            <a:solidFill>
              <a:srgbClr val="000000"/>
            </a:solidFill>
            <a:latin typeface="Calibri"/>
            <a:ea typeface="Calibri"/>
            <a:cs typeface="Calibri"/>
          </a:endParaRPr>
        </a:p>
      </dgm:t>
    </dgm:pt>
    <dgm:pt modelId="{2275EFDD-D8D6-4F43-B4F6-2665D2632D49}" type="parTrans" cxnId="{4AB8CC87-2A39-4EB3-89B0-782E90C9615B}">
      <dgm:prSet/>
      <dgm:spPr/>
      <dgm:t>
        <a:bodyPr/>
        <a:lstStyle/>
        <a:p>
          <a:endParaRPr lang="en-GB"/>
        </a:p>
      </dgm:t>
    </dgm:pt>
    <dgm:pt modelId="{D5F073D2-0148-40E4-8390-A17E9C3FADBC}" type="sibTrans" cxnId="{4AB8CC87-2A39-4EB3-89B0-782E90C9615B}">
      <dgm:prSet/>
      <dgm:spPr/>
      <dgm:t>
        <a:bodyPr/>
        <a:lstStyle/>
        <a:p>
          <a:endParaRPr lang="en-GB"/>
        </a:p>
      </dgm:t>
    </dgm:pt>
    <dgm:pt modelId="{21C59135-33EB-437F-8681-72FB85EB4B10}" type="pres">
      <dgm:prSet presAssocID="{95AFEE95-5D68-453B-B7DB-844989C0E59D}" presName="Name0" presStyleCnt="0">
        <dgm:presLayoutVars>
          <dgm:dir/>
          <dgm:animLvl val="lvl"/>
          <dgm:resizeHandles val="exact"/>
        </dgm:presLayoutVars>
      </dgm:prSet>
      <dgm:spPr/>
    </dgm:pt>
    <dgm:pt modelId="{E4487F9B-F630-4913-AEA2-A76D687D7E11}" type="pres">
      <dgm:prSet presAssocID="{8B23481D-0D64-40E8-BD4D-68689FA1FCD5}" presName="composite" presStyleCnt="0"/>
      <dgm:spPr/>
    </dgm:pt>
    <dgm:pt modelId="{6AF9F8B9-1355-44C9-817A-A87CAF5CCC81}" type="pres">
      <dgm:prSet presAssocID="{8B23481D-0D64-40E8-BD4D-68689FA1FCD5}" presName="parTx" presStyleLbl="alignNode1" presStyleIdx="0" presStyleCnt="4" custScaleX="100001">
        <dgm:presLayoutVars>
          <dgm:chMax val="0"/>
          <dgm:chPref val="0"/>
          <dgm:bulletEnabled val="1"/>
        </dgm:presLayoutVars>
      </dgm:prSet>
      <dgm:spPr/>
    </dgm:pt>
    <dgm:pt modelId="{E6DC7136-88F7-4867-9257-ACB236587674}" type="pres">
      <dgm:prSet presAssocID="{8B23481D-0D64-40E8-BD4D-68689FA1FCD5}" presName="desTx" presStyleLbl="alignAccFollowNode1" presStyleIdx="0" presStyleCnt="4">
        <dgm:presLayoutVars>
          <dgm:bulletEnabled val="1"/>
        </dgm:presLayoutVars>
      </dgm:prSet>
      <dgm:spPr/>
    </dgm:pt>
    <dgm:pt modelId="{17405D68-50F6-48B2-A37E-A1586A671B44}" type="pres">
      <dgm:prSet presAssocID="{F6019C16-3624-436D-B624-B7814AE40318}" presName="space" presStyleCnt="0"/>
      <dgm:spPr/>
    </dgm:pt>
    <dgm:pt modelId="{40EBFC07-AA78-4154-99E4-CC870BE8E614}" type="pres">
      <dgm:prSet presAssocID="{0444FACD-95BB-4927-8E5C-6C5BBAD9FD3E}" presName="composite" presStyleCnt="0"/>
      <dgm:spPr/>
    </dgm:pt>
    <dgm:pt modelId="{5C00C9D6-AFAF-4386-B57E-AA5FFC8F0E6E}" type="pres">
      <dgm:prSet presAssocID="{0444FACD-95BB-4927-8E5C-6C5BBAD9FD3E}" presName="parTx" presStyleLbl="alignNode1" presStyleIdx="1" presStyleCnt="4" custScaleX="100001">
        <dgm:presLayoutVars>
          <dgm:chMax val="0"/>
          <dgm:chPref val="0"/>
          <dgm:bulletEnabled val="1"/>
        </dgm:presLayoutVars>
      </dgm:prSet>
      <dgm:spPr/>
    </dgm:pt>
    <dgm:pt modelId="{BCD433A3-28EE-4C13-9280-5EF0C75E53AB}" type="pres">
      <dgm:prSet presAssocID="{0444FACD-95BB-4927-8E5C-6C5BBAD9FD3E}" presName="desTx" presStyleLbl="alignAccFollowNode1" presStyleIdx="1" presStyleCnt="4">
        <dgm:presLayoutVars>
          <dgm:bulletEnabled val="1"/>
        </dgm:presLayoutVars>
      </dgm:prSet>
      <dgm:spPr/>
    </dgm:pt>
    <dgm:pt modelId="{48CA7920-7C98-42E2-98F2-0FDCAA46AC9D}" type="pres">
      <dgm:prSet presAssocID="{0F80EA0E-1A71-4D03-86B8-C4E458C9E700}" presName="space" presStyleCnt="0"/>
      <dgm:spPr/>
    </dgm:pt>
    <dgm:pt modelId="{BD31C4DA-19B3-430A-9CC6-F109C49B16F0}" type="pres">
      <dgm:prSet presAssocID="{DC754A5C-7220-4F17-8B11-63BF12634FAD}" presName="composite" presStyleCnt="0"/>
      <dgm:spPr/>
    </dgm:pt>
    <dgm:pt modelId="{4D229F90-F8F6-4928-BF03-918A325BEAD1}" type="pres">
      <dgm:prSet presAssocID="{DC754A5C-7220-4F17-8B11-63BF12634FAD}" presName="parTx" presStyleLbl="alignNode1" presStyleIdx="2" presStyleCnt="4" custScaleX="100001">
        <dgm:presLayoutVars>
          <dgm:chMax val="0"/>
          <dgm:chPref val="0"/>
          <dgm:bulletEnabled val="1"/>
        </dgm:presLayoutVars>
      </dgm:prSet>
      <dgm:spPr/>
    </dgm:pt>
    <dgm:pt modelId="{0AA1A1DA-E705-42A8-87F6-73A3C4377B21}" type="pres">
      <dgm:prSet presAssocID="{DC754A5C-7220-4F17-8B11-63BF12634FAD}" presName="desTx" presStyleLbl="alignAccFollowNode1" presStyleIdx="2" presStyleCnt="4">
        <dgm:presLayoutVars>
          <dgm:bulletEnabled val="1"/>
        </dgm:presLayoutVars>
      </dgm:prSet>
      <dgm:spPr/>
    </dgm:pt>
    <dgm:pt modelId="{2A1A313C-DFB9-4E5C-9F2A-31F6122D7EBF}" type="pres">
      <dgm:prSet presAssocID="{2843514E-9E8F-48D7-A16F-BEA4113E8F12}" presName="space" presStyleCnt="0"/>
      <dgm:spPr/>
    </dgm:pt>
    <dgm:pt modelId="{BBCAC5AB-62E5-4321-A082-536DB2C221A7}" type="pres">
      <dgm:prSet presAssocID="{A5B2B551-4B5D-45F4-8AF2-89AAD4FD6658}" presName="composite" presStyleCnt="0"/>
      <dgm:spPr/>
    </dgm:pt>
    <dgm:pt modelId="{6C97F728-BBE7-4CC0-88FC-43730CC6F5A2}" type="pres">
      <dgm:prSet presAssocID="{A5B2B551-4B5D-45F4-8AF2-89AAD4FD6658}" presName="parTx" presStyleLbl="alignNode1" presStyleIdx="3" presStyleCnt="4" custScaleX="100001">
        <dgm:presLayoutVars>
          <dgm:chMax val="0"/>
          <dgm:chPref val="0"/>
          <dgm:bulletEnabled val="1"/>
        </dgm:presLayoutVars>
      </dgm:prSet>
      <dgm:spPr/>
    </dgm:pt>
    <dgm:pt modelId="{E3DD8CAE-33C0-4A4F-AF76-E8AC029635FF}" type="pres">
      <dgm:prSet presAssocID="{A5B2B551-4B5D-45F4-8AF2-89AAD4FD665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DA8DD28-6F17-4845-8952-36E3FAC36F2D}" type="presOf" srcId="{95AFEE95-5D68-453B-B7DB-844989C0E59D}" destId="{21C59135-33EB-437F-8681-72FB85EB4B10}" srcOrd="0" destOrd="0" presId="urn:microsoft.com/office/officeart/2005/8/layout/hList1"/>
    <dgm:cxn modelId="{5E166E39-CA82-423C-898F-07E9E88E5636}" type="presOf" srcId="{A5B2B551-4B5D-45F4-8AF2-89AAD4FD6658}" destId="{6C97F728-BBE7-4CC0-88FC-43730CC6F5A2}" srcOrd="0" destOrd="0" presId="urn:microsoft.com/office/officeart/2005/8/layout/hList1"/>
    <dgm:cxn modelId="{0E2B3974-4CCF-445B-A6C8-95D790D6C640}" type="presOf" srcId="{0F3912C9-80F7-4063-BFE9-FC5E886C6E21}" destId="{0AA1A1DA-E705-42A8-87F6-73A3C4377B21}" srcOrd="0" destOrd="0" presId="urn:microsoft.com/office/officeart/2005/8/layout/hList1"/>
    <dgm:cxn modelId="{126A0C80-EAC8-46DA-9D62-316A6FED4E89}" srcId="{0444FACD-95BB-4927-8E5C-6C5BBAD9FD3E}" destId="{86090D42-8D4B-4E05-8218-60E18EB860BB}" srcOrd="0" destOrd="0" parTransId="{854D8618-8A1B-4825-80EE-93C6EB24D47F}" sibTransId="{BA02CBB1-49EB-4D69-A69E-32D304BC387F}"/>
    <dgm:cxn modelId="{1E187380-ED4B-4788-AFAE-E01B4A8AB849}" type="presOf" srcId="{8B23481D-0D64-40E8-BD4D-68689FA1FCD5}" destId="{6AF9F8B9-1355-44C9-817A-A87CAF5CCC81}" srcOrd="0" destOrd="0" presId="urn:microsoft.com/office/officeart/2005/8/layout/hList1"/>
    <dgm:cxn modelId="{FEED5484-DE3C-43DA-ADAA-DCCDC4FD2298}" srcId="{95AFEE95-5D68-453B-B7DB-844989C0E59D}" destId="{8B23481D-0D64-40E8-BD4D-68689FA1FCD5}" srcOrd="0" destOrd="0" parTransId="{96610077-460C-483F-A033-9B318A202092}" sibTransId="{F6019C16-3624-436D-B624-B7814AE40318}"/>
    <dgm:cxn modelId="{4AB8CC87-2A39-4EB3-89B0-782E90C9615B}" srcId="{A5B2B551-4B5D-45F4-8AF2-89AAD4FD6658}" destId="{84711F25-931F-4BAA-B299-C61C00EC3332}" srcOrd="0" destOrd="0" parTransId="{2275EFDD-D8D6-4F43-B4F6-2665D2632D49}" sibTransId="{D5F073D2-0148-40E4-8390-A17E9C3FADBC}"/>
    <dgm:cxn modelId="{B59FAA8D-D028-4F03-B652-FE1A0978B8A2}" srcId="{DC754A5C-7220-4F17-8B11-63BF12634FAD}" destId="{0F3912C9-80F7-4063-BFE9-FC5E886C6E21}" srcOrd="0" destOrd="0" parTransId="{198BA659-7580-47E5-891D-3242FF946556}" sibTransId="{425A0B7D-5F6F-42DA-9350-BE84DA603C6A}"/>
    <dgm:cxn modelId="{2FC7599C-CB4F-4099-AA1C-157CF53DFB43}" type="presOf" srcId="{84711F25-931F-4BAA-B299-C61C00EC3332}" destId="{E3DD8CAE-33C0-4A4F-AF76-E8AC029635FF}" srcOrd="0" destOrd="0" presId="urn:microsoft.com/office/officeart/2005/8/layout/hList1"/>
    <dgm:cxn modelId="{1B5E65A7-671C-47C4-9D2C-2238CFD95DA9}" srcId="{95AFEE95-5D68-453B-B7DB-844989C0E59D}" destId="{DC754A5C-7220-4F17-8B11-63BF12634FAD}" srcOrd="2" destOrd="0" parTransId="{60BAE38D-69CD-4BBD-A070-51E796EABF98}" sibTransId="{2843514E-9E8F-48D7-A16F-BEA4113E8F12}"/>
    <dgm:cxn modelId="{5280E0B4-6E44-46F9-B5FE-4BFCBA8550EF}" type="presOf" srcId="{DC754A5C-7220-4F17-8B11-63BF12634FAD}" destId="{4D229F90-F8F6-4928-BF03-918A325BEAD1}" srcOrd="0" destOrd="0" presId="urn:microsoft.com/office/officeart/2005/8/layout/hList1"/>
    <dgm:cxn modelId="{E6B74CB9-40E4-4E13-A829-010D5F524FCB}" srcId="{95AFEE95-5D68-453B-B7DB-844989C0E59D}" destId="{0444FACD-95BB-4927-8E5C-6C5BBAD9FD3E}" srcOrd="1" destOrd="0" parTransId="{5924B006-783F-4FBB-AB3A-A2DF268746AE}" sibTransId="{0F80EA0E-1A71-4D03-86B8-C4E458C9E700}"/>
    <dgm:cxn modelId="{039815CE-DFBB-4EBE-8A52-24CACD7D562F}" srcId="{8B23481D-0D64-40E8-BD4D-68689FA1FCD5}" destId="{DCA2AD6F-1931-46C2-956F-CCB8E9A7CA0B}" srcOrd="0" destOrd="0" parTransId="{00DFC471-9D59-4740-8460-E4E6DEDF1C49}" sibTransId="{00757440-85DD-4C32-B102-6D30263CECBE}"/>
    <dgm:cxn modelId="{97DD7DCE-4741-46E5-B07B-7A6DA4310128}" type="presOf" srcId="{86090D42-8D4B-4E05-8218-60E18EB860BB}" destId="{BCD433A3-28EE-4C13-9280-5EF0C75E53AB}" srcOrd="0" destOrd="0" presId="urn:microsoft.com/office/officeart/2005/8/layout/hList1"/>
    <dgm:cxn modelId="{5BD18BD2-3981-49E4-984E-3F2CD497E557}" srcId="{95AFEE95-5D68-453B-B7DB-844989C0E59D}" destId="{A5B2B551-4B5D-45F4-8AF2-89AAD4FD6658}" srcOrd="3" destOrd="0" parTransId="{F5CC2674-D469-456C-B9B9-4128ADA020A3}" sibTransId="{032DC671-1EF2-461E-A0B3-B55DC948E907}"/>
    <dgm:cxn modelId="{02C0E5DD-52E8-4203-BE50-8D0968CC839C}" type="presOf" srcId="{DCA2AD6F-1931-46C2-956F-CCB8E9A7CA0B}" destId="{E6DC7136-88F7-4867-9257-ACB236587674}" srcOrd="0" destOrd="0" presId="urn:microsoft.com/office/officeart/2005/8/layout/hList1"/>
    <dgm:cxn modelId="{E3EB70EF-B905-452E-AEA5-8363A07E45B7}" type="presOf" srcId="{0444FACD-95BB-4927-8E5C-6C5BBAD9FD3E}" destId="{5C00C9D6-AFAF-4386-B57E-AA5FFC8F0E6E}" srcOrd="0" destOrd="0" presId="urn:microsoft.com/office/officeart/2005/8/layout/hList1"/>
    <dgm:cxn modelId="{9E7B1474-848E-45B2-8AE4-76B11C635331}" type="presParOf" srcId="{21C59135-33EB-437F-8681-72FB85EB4B10}" destId="{E4487F9B-F630-4913-AEA2-A76D687D7E11}" srcOrd="0" destOrd="0" presId="urn:microsoft.com/office/officeart/2005/8/layout/hList1"/>
    <dgm:cxn modelId="{08059342-CE1C-42D9-9F6F-D3F78F508741}" type="presParOf" srcId="{E4487F9B-F630-4913-AEA2-A76D687D7E11}" destId="{6AF9F8B9-1355-44C9-817A-A87CAF5CCC81}" srcOrd="0" destOrd="0" presId="urn:microsoft.com/office/officeart/2005/8/layout/hList1"/>
    <dgm:cxn modelId="{3615E97E-6E0B-4B65-A53B-98C8044462AE}" type="presParOf" srcId="{E4487F9B-F630-4913-AEA2-A76D687D7E11}" destId="{E6DC7136-88F7-4867-9257-ACB236587674}" srcOrd="1" destOrd="0" presId="urn:microsoft.com/office/officeart/2005/8/layout/hList1"/>
    <dgm:cxn modelId="{C7D48F15-185A-4943-91B0-DDDB1F58D526}" type="presParOf" srcId="{21C59135-33EB-437F-8681-72FB85EB4B10}" destId="{17405D68-50F6-48B2-A37E-A1586A671B44}" srcOrd="1" destOrd="0" presId="urn:microsoft.com/office/officeart/2005/8/layout/hList1"/>
    <dgm:cxn modelId="{847FD980-52DC-423C-904F-62CE5F519C69}" type="presParOf" srcId="{21C59135-33EB-437F-8681-72FB85EB4B10}" destId="{40EBFC07-AA78-4154-99E4-CC870BE8E614}" srcOrd="2" destOrd="0" presId="urn:microsoft.com/office/officeart/2005/8/layout/hList1"/>
    <dgm:cxn modelId="{72ECA9A4-2FBE-4C90-B6F9-6DC86670D5D1}" type="presParOf" srcId="{40EBFC07-AA78-4154-99E4-CC870BE8E614}" destId="{5C00C9D6-AFAF-4386-B57E-AA5FFC8F0E6E}" srcOrd="0" destOrd="0" presId="urn:microsoft.com/office/officeart/2005/8/layout/hList1"/>
    <dgm:cxn modelId="{0CCB138B-D3B6-40E5-A2C3-0E8AB9EFC547}" type="presParOf" srcId="{40EBFC07-AA78-4154-99E4-CC870BE8E614}" destId="{BCD433A3-28EE-4C13-9280-5EF0C75E53AB}" srcOrd="1" destOrd="0" presId="urn:microsoft.com/office/officeart/2005/8/layout/hList1"/>
    <dgm:cxn modelId="{338EF034-B16B-4A82-8333-93492265505A}" type="presParOf" srcId="{21C59135-33EB-437F-8681-72FB85EB4B10}" destId="{48CA7920-7C98-42E2-98F2-0FDCAA46AC9D}" srcOrd="3" destOrd="0" presId="urn:microsoft.com/office/officeart/2005/8/layout/hList1"/>
    <dgm:cxn modelId="{A8635043-EC0E-414A-867C-E15F4A6F37A5}" type="presParOf" srcId="{21C59135-33EB-437F-8681-72FB85EB4B10}" destId="{BD31C4DA-19B3-430A-9CC6-F109C49B16F0}" srcOrd="4" destOrd="0" presId="urn:microsoft.com/office/officeart/2005/8/layout/hList1"/>
    <dgm:cxn modelId="{ACBD109B-E152-4977-8E73-992A80E63779}" type="presParOf" srcId="{BD31C4DA-19B3-430A-9CC6-F109C49B16F0}" destId="{4D229F90-F8F6-4928-BF03-918A325BEAD1}" srcOrd="0" destOrd="0" presId="urn:microsoft.com/office/officeart/2005/8/layout/hList1"/>
    <dgm:cxn modelId="{60C2D5B2-193E-40FC-B291-E2622C61BC4A}" type="presParOf" srcId="{BD31C4DA-19B3-430A-9CC6-F109C49B16F0}" destId="{0AA1A1DA-E705-42A8-87F6-73A3C4377B21}" srcOrd="1" destOrd="0" presId="urn:microsoft.com/office/officeart/2005/8/layout/hList1"/>
    <dgm:cxn modelId="{948B2767-8796-47BD-8500-E6E96B270CFC}" type="presParOf" srcId="{21C59135-33EB-437F-8681-72FB85EB4B10}" destId="{2A1A313C-DFB9-4E5C-9F2A-31F6122D7EBF}" srcOrd="5" destOrd="0" presId="urn:microsoft.com/office/officeart/2005/8/layout/hList1"/>
    <dgm:cxn modelId="{EAF8E459-2198-4586-96F5-A812C8F0C11C}" type="presParOf" srcId="{21C59135-33EB-437F-8681-72FB85EB4B10}" destId="{BBCAC5AB-62E5-4321-A082-536DB2C221A7}" srcOrd="6" destOrd="0" presId="urn:microsoft.com/office/officeart/2005/8/layout/hList1"/>
    <dgm:cxn modelId="{F742E78F-3EE1-41F6-BBB8-C458CE0D4078}" type="presParOf" srcId="{BBCAC5AB-62E5-4321-A082-536DB2C221A7}" destId="{6C97F728-BBE7-4CC0-88FC-43730CC6F5A2}" srcOrd="0" destOrd="0" presId="urn:microsoft.com/office/officeart/2005/8/layout/hList1"/>
    <dgm:cxn modelId="{487B015C-84E2-4310-8E11-848049833899}" type="presParOf" srcId="{BBCAC5AB-62E5-4321-A082-536DB2C221A7}" destId="{E3DD8CAE-33C0-4A4F-AF76-E8AC029635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22768D-7FC0-411F-8EB1-5DF7AA94869E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4CD2076-C4CA-4249-9639-A12FE64CD2BF}">
      <dgm:prSet custT="1"/>
      <dgm:spPr/>
      <dgm:t>
        <a:bodyPr/>
        <a:lstStyle/>
        <a:p>
          <a:r>
            <a:rPr lang="en-US" sz="1300" b="1" i="0"/>
            <a:t>Accelerated Route for RICS Members</a:t>
          </a:r>
          <a:endParaRPr lang="en-US" sz="1300"/>
        </a:p>
      </dgm:t>
    </dgm:pt>
    <dgm:pt modelId="{75FAEA7B-DACD-4DD2-99D3-8D9EE1A085BE}" type="parTrans" cxnId="{C82A0F51-C8B4-44ED-A488-0480391B0591}">
      <dgm:prSet/>
      <dgm:spPr/>
      <dgm:t>
        <a:bodyPr/>
        <a:lstStyle/>
        <a:p>
          <a:endParaRPr lang="en-US"/>
        </a:p>
      </dgm:t>
    </dgm:pt>
    <dgm:pt modelId="{8C98A1F5-0C47-4F5B-AC60-F1B4102B1B7C}" type="sibTrans" cxnId="{C82A0F51-C8B4-44ED-A488-0480391B0591}">
      <dgm:prSet/>
      <dgm:spPr/>
      <dgm:t>
        <a:bodyPr/>
        <a:lstStyle/>
        <a:p>
          <a:endParaRPr lang="en-US"/>
        </a:p>
      </dgm:t>
    </dgm:pt>
    <dgm:pt modelId="{0DB30DE0-937A-46BB-BD43-9127683E78FE}">
      <dgm:prSet/>
      <dgm:spPr/>
      <dgm:t>
        <a:bodyPr/>
        <a:lstStyle/>
        <a:p>
          <a:r>
            <a:rPr lang="en-US" b="0" i="0"/>
            <a:t>RICS members have an accelerated pathway to join CICES, recognizing existing chartered status and experience.</a:t>
          </a:r>
          <a:endParaRPr lang="en-US"/>
        </a:p>
      </dgm:t>
    </dgm:pt>
    <dgm:pt modelId="{0D8B4621-8B41-4EA4-99CF-723D4973DB28}" type="parTrans" cxnId="{1F151EAD-8E91-4F5A-BABB-C4EFB20E053D}">
      <dgm:prSet/>
      <dgm:spPr/>
      <dgm:t>
        <a:bodyPr/>
        <a:lstStyle/>
        <a:p>
          <a:endParaRPr lang="en-US"/>
        </a:p>
      </dgm:t>
    </dgm:pt>
    <dgm:pt modelId="{CA1B248C-1637-488F-AB7D-50F5E0EA1A58}" type="sibTrans" cxnId="{1F151EAD-8E91-4F5A-BABB-C4EFB20E053D}">
      <dgm:prSet/>
      <dgm:spPr/>
      <dgm:t>
        <a:bodyPr/>
        <a:lstStyle/>
        <a:p>
          <a:endParaRPr lang="en-US"/>
        </a:p>
      </dgm:t>
    </dgm:pt>
    <dgm:pt modelId="{117E2B9D-1491-4204-B4FB-153A8EE24EF0}">
      <dgm:prSet custT="1"/>
      <dgm:spPr/>
      <dgm:t>
        <a:bodyPr/>
        <a:lstStyle/>
        <a:p>
          <a:r>
            <a:rPr lang="en-US" sz="1300" b="1" i="0"/>
            <a:t>Support and Professional Standards</a:t>
          </a:r>
          <a:endParaRPr lang="en-US" sz="1300"/>
        </a:p>
      </dgm:t>
    </dgm:pt>
    <dgm:pt modelId="{3B891FDF-C8CD-4D6C-9B36-801940C447EB}" type="parTrans" cxnId="{4567E6E9-EFDF-4074-A890-91745140B909}">
      <dgm:prSet/>
      <dgm:spPr/>
      <dgm:t>
        <a:bodyPr/>
        <a:lstStyle/>
        <a:p>
          <a:endParaRPr lang="en-US"/>
        </a:p>
      </dgm:t>
    </dgm:pt>
    <dgm:pt modelId="{C012BFC2-9C09-4842-9AFA-4E5266F7457F}" type="sibTrans" cxnId="{4567E6E9-EFDF-4074-A890-91745140B909}">
      <dgm:prSet/>
      <dgm:spPr/>
      <dgm:t>
        <a:bodyPr/>
        <a:lstStyle/>
        <a:p>
          <a:endParaRPr lang="en-US"/>
        </a:p>
      </dgm:t>
    </dgm:pt>
    <dgm:pt modelId="{802C5033-0190-4891-9D37-F22EDCB242F8}">
      <dgm:prSet/>
      <dgm:spPr/>
      <dgm:t>
        <a:bodyPr/>
        <a:lstStyle/>
        <a:p>
          <a:r>
            <a:rPr lang="en-US" b="0" i="0"/>
            <a:t>The pathways minimize duplication while ensuring rigorous standards, with full support and guidance available.</a:t>
          </a:r>
          <a:endParaRPr lang="en-US"/>
        </a:p>
      </dgm:t>
    </dgm:pt>
    <dgm:pt modelId="{341F1344-4A99-4400-BFFB-7A643BE09C0F}" type="parTrans" cxnId="{B42E4F90-154C-43C1-A226-825D985B9334}">
      <dgm:prSet/>
      <dgm:spPr/>
      <dgm:t>
        <a:bodyPr/>
        <a:lstStyle/>
        <a:p>
          <a:endParaRPr lang="en-US"/>
        </a:p>
      </dgm:t>
    </dgm:pt>
    <dgm:pt modelId="{40D982F7-2B59-49F9-AF04-7ABCB510E124}" type="sibTrans" cxnId="{B42E4F90-154C-43C1-A226-825D985B9334}">
      <dgm:prSet/>
      <dgm:spPr/>
      <dgm:t>
        <a:bodyPr/>
        <a:lstStyle/>
        <a:p>
          <a:endParaRPr lang="en-US"/>
        </a:p>
      </dgm:t>
    </dgm:pt>
    <dgm:pt modelId="{EFE8EA4B-FEFA-4931-8057-5BC3296D0244}">
      <dgm:prSet phldrT="[Text]" custT="1"/>
      <dgm:spPr/>
      <dgm:t>
        <a:bodyPr/>
        <a:lstStyle/>
        <a:p>
          <a:pPr rtl="0"/>
          <a:r>
            <a:rPr lang="en-US" sz="1400" b="1" i="0">
              <a:solidFill>
                <a:srgbClr val="444444"/>
              </a:solidFill>
              <a:latin typeface="Calibri"/>
              <a:ea typeface="Calibri"/>
              <a:cs typeface="Calibri"/>
            </a:rPr>
            <a:t>Dual Membership Requirement</a:t>
          </a:r>
        </a:p>
      </dgm:t>
    </dgm:pt>
    <dgm:pt modelId="{977C51D3-E8F6-4582-A894-0D34B9514C84}" type="parTrans" cxnId="{B747A811-B242-4AFD-B941-0DDE388959B6}">
      <dgm:prSet/>
      <dgm:spPr/>
    </dgm:pt>
    <dgm:pt modelId="{A52AF3BC-2757-4BAD-88A3-3B15F51FE56E}" type="sibTrans" cxnId="{B747A811-B242-4AFD-B941-0DDE388959B6}">
      <dgm:prSet/>
      <dgm:spPr/>
    </dgm:pt>
    <dgm:pt modelId="{5FE82424-BE9E-4A95-B40A-DE894F56F00C}">
      <dgm:prSet phldrT="[Text]" phldr="0"/>
      <dgm:spPr/>
      <dgm:t>
        <a:bodyPr/>
        <a:lstStyle/>
        <a:p>
          <a:pPr rtl="0"/>
          <a:r>
            <a:rPr lang="en-US" sz="1100" b="0" i="0">
              <a:solidFill>
                <a:srgbClr val="444444"/>
              </a:solidFill>
              <a:latin typeface="Calibri"/>
              <a:ea typeface="Calibri"/>
              <a:cs typeface="Calibri"/>
            </a:rPr>
            <a:t>CCES requires members to hold dual membership of RICS and CICES to qualify for the designation. Dual Membership Requirement</a:t>
          </a:r>
        </a:p>
      </dgm:t>
    </dgm:pt>
    <dgm:pt modelId="{5A9DD0F6-067D-4510-B29B-FC3D34AE7D05}" type="parTrans" cxnId="{C36A3A79-FFC8-4511-8548-40E5B98B85CB}">
      <dgm:prSet/>
      <dgm:spPr/>
    </dgm:pt>
    <dgm:pt modelId="{6C84CDE6-80C9-4A2E-AE7E-EAFFCDDD99BA}" type="sibTrans" cxnId="{C36A3A79-FFC8-4511-8548-40E5B98B85CB}">
      <dgm:prSet/>
      <dgm:spPr/>
    </dgm:pt>
    <dgm:pt modelId="{46D93970-6CDF-4900-9FAD-36586B278F7D}">
      <dgm:prSet phldrT="[Text]" phldr="0"/>
      <dgm:spPr/>
      <dgm:t>
        <a:bodyPr/>
        <a:lstStyle/>
        <a:p>
          <a:r>
            <a:rPr lang="en-US" sz="1100" b="0" i="0">
              <a:solidFill>
                <a:srgbClr val="444444"/>
              </a:solidFill>
              <a:latin typeface="Calibri"/>
              <a:ea typeface="Calibri"/>
              <a:cs typeface="Calibri"/>
            </a:rPr>
            <a:t>CCES requires members to hold dual membership of RICS and CICES to qualify for the designation.</a:t>
          </a:r>
          <a:endParaRPr lang="en-US"/>
        </a:p>
      </dgm:t>
    </dgm:pt>
    <dgm:pt modelId="{782657D7-9078-4444-A0D7-F0F4EA969E69}" type="parTrans" cxnId="{D4AA21F4-4F7B-455B-A7FB-ECE1CDAE3699}">
      <dgm:prSet/>
      <dgm:spPr/>
    </dgm:pt>
    <dgm:pt modelId="{DF370AFC-310E-48F6-8089-47EFFF3EE08D}" type="sibTrans" cxnId="{D4AA21F4-4F7B-455B-A7FB-ECE1CDAE3699}">
      <dgm:prSet/>
      <dgm:spPr/>
    </dgm:pt>
    <dgm:pt modelId="{290A1249-3EED-4260-AC4A-D4563179CE33}">
      <dgm:prSet phldrT="[Text]" phldr="0" custT="1"/>
      <dgm:spPr/>
      <dgm:t>
        <a:bodyPr/>
        <a:lstStyle/>
        <a:p>
          <a:r>
            <a:rPr lang="en-US" sz="1400" b="1" i="0">
              <a:solidFill>
                <a:srgbClr val="444444"/>
              </a:solidFill>
              <a:latin typeface="Calibri"/>
              <a:ea typeface="Calibri"/>
              <a:cs typeface="Calibri"/>
            </a:rPr>
            <a:t>RPQ Route for CICES Members</a:t>
          </a:r>
          <a:endParaRPr lang="en-US" sz="1400"/>
        </a:p>
      </dgm:t>
    </dgm:pt>
    <dgm:pt modelId="{3EC86527-2838-49FF-8BD2-07C5BD0F4C55}" type="parTrans" cxnId="{524715B7-C1EB-4B6B-97B0-8CA9DA107A96}">
      <dgm:prSet/>
      <dgm:spPr/>
    </dgm:pt>
    <dgm:pt modelId="{55ECE579-2A53-4ACA-A772-DE48E51C84FE}" type="sibTrans" cxnId="{524715B7-C1EB-4B6B-97B0-8CA9DA107A96}">
      <dgm:prSet/>
      <dgm:spPr/>
    </dgm:pt>
    <dgm:pt modelId="{D9604537-5438-4073-83F8-712AD3F47F43}">
      <dgm:prSet phldrT="[Text]" phldr="0"/>
      <dgm:spPr/>
      <dgm:t>
        <a:bodyPr/>
        <a:lstStyle/>
        <a:p>
          <a:r>
            <a:rPr lang="en-US" sz="1100" b="0" i="0">
              <a:solidFill>
                <a:srgbClr val="444444"/>
              </a:solidFill>
              <a:latin typeface="Calibri"/>
              <a:ea typeface="Calibri"/>
              <a:cs typeface="Calibri"/>
            </a:rPr>
            <a:t>CICES members may join RICS through the </a:t>
          </a:r>
          <a:r>
            <a:rPr lang="en-US" sz="1100" b="0" i="0" err="1">
              <a:solidFill>
                <a:srgbClr val="444444"/>
              </a:solidFill>
              <a:latin typeface="Calibri"/>
              <a:ea typeface="Calibri"/>
              <a:cs typeface="Calibri"/>
            </a:rPr>
            <a:t>Recognised</a:t>
          </a:r>
          <a:r>
            <a:rPr lang="en-US" sz="1100" b="0" i="0">
              <a:solidFill>
                <a:srgbClr val="444444"/>
              </a:solidFill>
              <a:latin typeface="Calibri"/>
              <a:ea typeface="Calibri"/>
              <a:cs typeface="Calibri"/>
            </a:rPr>
            <a:t> Professional Qualification route, subject to eligibility and assessments.</a:t>
          </a:r>
          <a:endParaRPr lang="en-US"/>
        </a:p>
      </dgm:t>
    </dgm:pt>
    <dgm:pt modelId="{EE42A4D4-B23B-4C1F-B23B-85583C28315A}" type="parTrans" cxnId="{84B41895-0789-4645-A9B5-5DEB4A979A53}">
      <dgm:prSet/>
      <dgm:spPr/>
    </dgm:pt>
    <dgm:pt modelId="{87FC7208-0D32-4A23-9C7E-716CCAFC666E}" type="sibTrans" cxnId="{84B41895-0789-4645-A9B5-5DEB4A979A53}">
      <dgm:prSet/>
      <dgm:spPr/>
    </dgm:pt>
    <dgm:pt modelId="{1E5B1297-1A5C-48C1-8376-31B49F286164}" type="pres">
      <dgm:prSet presAssocID="{9A22768D-7FC0-411F-8EB1-5DF7AA94869E}" presName="vert0" presStyleCnt="0">
        <dgm:presLayoutVars>
          <dgm:dir/>
          <dgm:animOne val="branch"/>
          <dgm:animLvl val="lvl"/>
        </dgm:presLayoutVars>
      </dgm:prSet>
      <dgm:spPr/>
    </dgm:pt>
    <dgm:pt modelId="{914517AC-4F63-4940-90B4-BA62026540CE}" type="pres">
      <dgm:prSet presAssocID="{EFE8EA4B-FEFA-4931-8057-5BC3296D0244}" presName="thickLine" presStyleLbl="alignNode1" presStyleIdx="0" presStyleCnt="9"/>
      <dgm:spPr/>
    </dgm:pt>
    <dgm:pt modelId="{51168BF6-CBB1-42A0-A332-85243491B9E7}" type="pres">
      <dgm:prSet presAssocID="{EFE8EA4B-FEFA-4931-8057-5BC3296D0244}" presName="horz1" presStyleCnt="0"/>
      <dgm:spPr/>
    </dgm:pt>
    <dgm:pt modelId="{C666049D-04F0-475C-BF52-AABBC6454706}" type="pres">
      <dgm:prSet presAssocID="{EFE8EA4B-FEFA-4931-8057-5BC3296D0244}" presName="tx1" presStyleLbl="revTx" presStyleIdx="0" presStyleCnt="9"/>
      <dgm:spPr/>
    </dgm:pt>
    <dgm:pt modelId="{06F8818A-B5AA-43EC-B6E0-D37780EB70A2}" type="pres">
      <dgm:prSet presAssocID="{EFE8EA4B-FEFA-4931-8057-5BC3296D0244}" presName="vert1" presStyleCnt="0"/>
      <dgm:spPr/>
    </dgm:pt>
    <dgm:pt modelId="{BA415820-E0A9-4D56-92E3-0D0B6616D2E3}" type="pres">
      <dgm:prSet presAssocID="{5FE82424-BE9E-4A95-B40A-DE894F56F00C}" presName="thickLine" presStyleLbl="alignNode1" presStyleIdx="1" presStyleCnt="9"/>
      <dgm:spPr/>
    </dgm:pt>
    <dgm:pt modelId="{CD699D3C-C1A9-4FEB-A70C-A7F647BE6860}" type="pres">
      <dgm:prSet presAssocID="{5FE82424-BE9E-4A95-B40A-DE894F56F00C}" presName="horz1" presStyleCnt="0"/>
      <dgm:spPr/>
    </dgm:pt>
    <dgm:pt modelId="{1A9DF722-1CC3-4C94-99F9-CCF5FA8E818F}" type="pres">
      <dgm:prSet presAssocID="{5FE82424-BE9E-4A95-B40A-DE894F56F00C}" presName="tx1" presStyleLbl="revTx" presStyleIdx="1" presStyleCnt="9"/>
      <dgm:spPr/>
    </dgm:pt>
    <dgm:pt modelId="{91342E22-88D3-4718-9D44-AE04431AE670}" type="pres">
      <dgm:prSet presAssocID="{5FE82424-BE9E-4A95-B40A-DE894F56F00C}" presName="vert1" presStyleCnt="0"/>
      <dgm:spPr/>
    </dgm:pt>
    <dgm:pt modelId="{CADCDB55-FE4E-44CC-8376-6E38B02A35A6}" type="pres">
      <dgm:prSet presAssocID="{46D93970-6CDF-4900-9FAD-36586B278F7D}" presName="thickLine" presStyleLbl="alignNode1" presStyleIdx="2" presStyleCnt="9"/>
      <dgm:spPr/>
    </dgm:pt>
    <dgm:pt modelId="{9E4FFC44-D7EA-45B4-960F-81B355FD8B07}" type="pres">
      <dgm:prSet presAssocID="{46D93970-6CDF-4900-9FAD-36586B278F7D}" presName="horz1" presStyleCnt="0"/>
      <dgm:spPr/>
    </dgm:pt>
    <dgm:pt modelId="{2E05679E-0C1C-499B-9184-658077FFF2BB}" type="pres">
      <dgm:prSet presAssocID="{46D93970-6CDF-4900-9FAD-36586B278F7D}" presName="tx1" presStyleLbl="revTx" presStyleIdx="2" presStyleCnt="9"/>
      <dgm:spPr/>
    </dgm:pt>
    <dgm:pt modelId="{C1787013-F241-46D1-A61C-B08B4E64E891}" type="pres">
      <dgm:prSet presAssocID="{46D93970-6CDF-4900-9FAD-36586B278F7D}" presName="vert1" presStyleCnt="0"/>
      <dgm:spPr/>
    </dgm:pt>
    <dgm:pt modelId="{A4131006-D57D-4EDA-A336-9655B3185DF4}" type="pres">
      <dgm:prSet presAssocID="{290A1249-3EED-4260-AC4A-D4563179CE33}" presName="thickLine" presStyleLbl="alignNode1" presStyleIdx="3" presStyleCnt="9"/>
      <dgm:spPr/>
    </dgm:pt>
    <dgm:pt modelId="{EB6D1A22-666C-4BF6-AA35-45838CF4603F}" type="pres">
      <dgm:prSet presAssocID="{290A1249-3EED-4260-AC4A-D4563179CE33}" presName="horz1" presStyleCnt="0"/>
      <dgm:spPr/>
    </dgm:pt>
    <dgm:pt modelId="{53C9B862-C6BB-4449-B4BE-59F149430592}" type="pres">
      <dgm:prSet presAssocID="{290A1249-3EED-4260-AC4A-D4563179CE33}" presName="tx1" presStyleLbl="revTx" presStyleIdx="3" presStyleCnt="9"/>
      <dgm:spPr/>
    </dgm:pt>
    <dgm:pt modelId="{F0EFED71-5E6C-4FE0-AAEF-305C447A8417}" type="pres">
      <dgm:prSet presAssocID="{290A1249-3EED-4260-AC4A-D4563179CE33}" presName="vert1" presStyleCnt="0"/>
      <dgm:spPr/>
    </dgm:pt>
    <dgm:pt modelId="{02D0E18C-5A63-41EF-83D4-748EBC048B04}" type="pres">
      <dgm:prSet presAssocID="{D9604537-5438-4073-83F8-712AD3F47F43}" presName="thickLine" presStyleLbl="alignNode1" presStyleIdx="4" presStyleCnt="9"/>
      <dgm:spPr/>
    </dgm:pt>
    <dgm:pt modelId="{D903D501-0CD3-42D7-A52C-61D13B37C610}" type="pres">
      <dgm:prSet presAssocID="{D9604537-5438-4073-83F8-712AD3F47F43}" presName="horz1" presStyleCnt="0"/>
      <dgm:spPr/>
    </dgm:pt>
    <dgm:pt modelId="{1E8072EA-0DD9-41A2-BDF8-2205BFEA0E37}" type="pres">
      <dgm:prSet presAssocID="{D9604537-5438-4073-83F8-712AD3F47F43}" presName="tx1" presStyleLbl="revTx" presStyleIdx="4" presStyleCnt="9"/>
      <dgm:spPr/>
    </dgm:pt>
    <dgm:pt modelId="{49E5C894-12BB-4943-9DAF-831565D00C61}" type="pres">
      <dgm:prSet presAssocID="{D9604537-5438-4073-83F8-712AD3F47F43}" presName="vert1" presStyleCnt="0"/>
      <dgm:spPr/>
    </dgm:pt>
    <dgm:pt modelId="{2A078AFD-E688-4DD8-8439-C842D75A790D}" type="pres">
      <dgm:prSet presAssocID="{C4CD2076-C4CA-4249-9639-A12FE64CD2BF}" presName="thickLine" presStyleLbl="alignNode1" presStyleIdx="5" presStyleCnt="9"/>
      <dgm:spPr/>
    </dgm:pt>
    <dgm:pt modelId="{AA6AADA8-7F37-40C3-9169-4848FC7DAD48}" type="pres">
      <dgm:prSet presAssocID="{C4CD2076-C4CA-4249-9639-A12FE64CD2BF}" presName="horz1" presStyleCnt="0"/>
      <dgm:spPr/>
    </dgm:pt>
    <dgm:pt modelId="{64B28600-2BD7-4D0C-B94A-F2ABCF62C803}" type="pres">
      <dgm:prSet presAssocID="{C4CD2076-C4CA-4249-9639-A12FE64CD2BF}" presName="tx1" presStyleLbl="revTx" presStyleIdx="5" presStyleCnt="9"/>
      <dgm:spPr/>
    </dgm:pt>
    <dgm:pt modelId="{E48AFEF9-9817-40A3-9EA6-E15C15DC43D1}" type="pres">
      <dgm:prSet presAssocID="{C4CD2076-C4CA-4249-9639-A12FE64CD2BF}" presName="vert1" presStyleCnt="0"/>
      <dgm:spPr/>
    </dgm:pt>
    <dgm:pt modelId="{BB64C77C-CB41-454A-A917-C19C714F9F49}" type="pres">
      <dgm:prSet presAssocID="{0DB30DE0-937A-46BB-BD43-9127683E78FE}" presName="thickLine" presStyleLbl="alignNode1" presStyleIdx="6" presStyleCnt="9"/>
      <dgm:spPr/>
    </dgm:pt>
    <dgm:pt modelId="{8F10AC83-E5A1-4FAC-989F-03D572BA6DBF}" type="pres">
      <dgm:prSet presAssocID="{0DB30DE0-937A-46BB-BD43-9127683E78FE}" presName="horz1" presStyleCnt="0"/>
      <dgm:spPr/>
    </dgm:pt>
    <dgm:pt modelId="{CAD129AE-B736-47B2-93E4-1969E706AFA3}" type="pres">
      <dgm:prSet presAssocID="{0DB30DE0-937A-46BB-BD43-9127683E78FE}" presName="tx1" presStyleLbl="revTx" presStyleIdx="6" presStyleCnt="9"/>
      <dgm:spPr/>
    </dgm:pt>
    <dgm:pt modelId="{CACCA564-0FFE-49C2-81BB-9747ED0F51EE}" type="pres">
      <dgm:prSet presAssocID="{0DB30DE0-937A-46BB-BD43-9127683E78FE}" presName="vert1" presStyleCnt="0"/>
      <dgm:spPr/>
    </dgm:pt>
    <dgm:pt modelId="{FB0E087A-9A27-4270-B0EC-14B77EB43C40}" type="pres">
      <dgm:prSet presAssocID="{117E2B9D-1491-4204-B4FB-153A8EE24EF0}" presName="thickLine" presStyleLbl="alignNode1" presStyleIdx="7" presStyleCnt="9"/>
      <dgm:spPr/>
    </dgm:pt>
    <dgm:pt modelId="{F1FDE026-FFA8-4BBD-A0E1-9D877AE49F45}" type="pres">
      <dgm:prSet presAssocID="{117E2B9D-1491-4204-B4FB-153A8EE24EF0}" presName="horz1" presStyleCnt="0"/>
      <dgm:spPr/>
    </dgm:pt>
    <dgm:pt modelId="{BA4F1FBA-8FE6-4833-819A-C1DF67F11121}" type="pres">
      <dgm:prSet presAssocID="{117E2B9D-1491-4204-B4FB-153A8EE24EF0}" presName="tx1" presStyleLbl="revTx" presStyleIdx="7" presStyleCnt="9"/>
      <dgm:spPr/>
    </dgm:pt>
    <dgm:pt modelId="{B87B5066-1AF3-4749-9076-A9D5E98D55D5}" type="pres">
      <dgm:prSet presAssocID="{117E2B9D-1491-4204-B4FB-153A8EE24EF0}" presName="vert1" presStyleCnt="0"/>
      <dgm:spPr/>
    </dgm:pt>
    <dgm:pt modelId="{DCD2D531-6862-4A2E-BB68-066E5DF922A8}" type="pres">
      <dgm:prSet presAssocID="{802C5033-0190-4891-9D37-F22EDCB242F8}" presName="thickLine" presStyleLbl="alignNode1" presStyleIdx="8" presStyleCnt="9"/>
      <dgm:spPr/>
    </dgm:pt>
    <dgm:pt modelId="{2464ACC7-BBE0-4EF4-AA75-9C8454D12B89}" type="pres">
      <dgm:prSet presAssocID="{802C5033-0190-4891-9D37-F22EDCB242F8}" presName="horz1" presStyleCnt="0"/>
      <dgm:spPr/>
    </dgm:pt>
    <dgm:pt modelId="{35D367CF-CB6A-4DE1-9023-B6CE43494821}" type="pres">
      <dgm:prSet presAssocID="{802C5033-0190-4891-9D37-F22EDCB242F8}" presName="tx1" presStyleLbl="revTx" presStyleIdx="8" presStyleCnt="9"/>
      <dgm:spPr/>
    </dgm:pt>
    <dgm:pt modelId="{BBC26F07-6A44-42F1-ADB1-0F50AD0DBF9B}" type="pres">
      <dgm:prSet presAssocID="{802C5033-0190-4891-9D37-F22EDCB242F8}" presName="vert1" presStyleCnt="0"/>
      <dgm:spPr/>
    </dgm:pt>
  </dgm:ptLst>
  <dgm:cxnLst>
    <dgm:cxn modelId="{B747A811-B242-4AFD-B941-0DDE388959B6}" srcId="{9A22768D-7FC0-411F-8EB1-5DF7AA94869E}" destId="{EFE8EA4B-FEFA-4931-8057-5BC3296D0244}" srcOrd="0" destOrd="0" parTransId="{977C51D3-E8F6-4582-A894-0D34B9514C84}" sibTransId="{A52AF3BC-2757-4BAD-88A3-3B15F51FE56E}"/>
    <dgm:cxn modelId="{09620347-5653-4F00-83EF-5F4084916F04}" type="presOf" srcId="{0DB30DE0-937A-46BB-BD43-9127683E78FE}" destId="{CAD129AE-B736-47B2-93E4-1969E706AFA3}" srcOrd="0" destOrd="0" presId="urn:microsoft.com/office/officeart/2008/layout/LinedList"/>
    <dgm:cxn modelId="{CFF72A47-C3D1-408B-8F59-87C6D53EE935}" type="presOf" srcId="{46D93970-6CDF-4900-9FAD-36586B278F7D}" destId="{2E05679E-0C1C-499B-9184-658077FFF2BB}" srcOrd="0" destOrd="0" presId="urn:microsoft.com/office/officeart/2008/layout/LinedList"/>
    <dgm:cxn modelId="{2F33724A-EB89-4D2E-9EC2-CF5459E0085E}" type="presOf" srcId="{290A1249-3EED-4260-AC4A-D4563179CE33}" destId="{53C9B862-C6BB-4449-B4BE-59F149430592}" srcOrd="0" destOrd="0" presId="urn:microsoft.com/office/officeart/2008/layout/LinedList"/>
    <dgm:cxn modelId="{C82A0F51-C8B4-44ED-A488-0480391B0591}" srcId="{9A22768D-7FC0-411F-8EB1-5DF7AA94869E}" destId="{C4CD2076-C4CA-4249-9639-A12FE64CD2BF}" srcOrd="5" destOrd="0" parTransId="{75FAEA7B-DACD-4DD2-99D3-8D9EE1A085BE}" sibTransId="{8C98A1F5-0C47-4F5B-AC60-F1B4102B1B7C}"/>
    <dgm:cxn modelId="{5B61D954-A51B-484C-801A-772AB3FC9893}" type="presOf" srcId="{C4CD2076-C4CA-4249-9639-A12FE64CD2BF}" destId="{64B28600-2BD7-4D0C-B94A-F2ABCF62C803}" srcOrd="0" destOrd="0" presId="urn:microsoft.com/office/officeart/2008/layout/LinedList"/>
    <dgm:cxn modelId="{876DD96C-CDEE-4DE6-BF47-6DBCA1FA6990}" type="presOf" srcId="{D9604537-5438-4073-83F8-712AD3F47F43}" destId="{1E8072EA-0DD9-41A2-BDF8-2205BFEA0E37}" srcOrd="0" destOrd="0" presId="urn:microsoft.com/office/officeart/2008/layout/LinedList"/>
    <dgm:cxn modelId="{4B49BB78-2AAB-4EED-9475-D60139179908}" type="presOf" srcId="{EFE8EA4B-FEFA-4931-8057-5BC3296D0244}" destId="{C666049D-04F0-475C-BF52-AABBC6454706}" srcOrd="0" destOrd="0" presId="urn:microsoft.com/office/officeart/2008/layout/LinedList"/>
    <dgm:cxn modelId="{C36A3A79-FFC8-4511-8548-40E5B98B85CB}" srcId="{9A22768D-7FC0-411F-8EB1-5DF7AA94869E}" destId="{5FE82424-BE9E-4A95-B40A-DE894F56F00C}" srcOrd="1" destOrd="0" parTransId="{5A9DD0F6-067D-4510-B29B-FC3D34AE7D05}" sibTransId="{6C84CDE6-80C9-4A2E-AE7E-EAFFCDDD99BA}"/>
    <dgm:cxn modelId="{B42E4F90-154C-43C1-A226-825D985B9334}" srcId="{9A22768D-7FC0-411F-8EB1-5DF7AA94869E}" destId="{802C5033-0190-4891-9D37-F22EDCB242F8}" srcOrd="8" destOrd="0" parTransId="{341F1344-4A99-4400-BFFB-7A643BE09C0F}" sibTransId="{40D982F7-2B59-49F9-AF04-7ABCB510E124}"/>
    <dgm:cxn modelId="{84B41895-0789-4645-A9B5-5DEB4A979A53}" srcId="{9A22768D-7FC0-411F-8EB1-5DF7AA94869E}" destId="{D9604537-5438-4073-83F8-712AD3F47F43}" srcOrd="4" destOrd="0" parTransId="{EE42A4D4-B23B-4C1F-B23B-85583C28315A}" sibTransId="{87FC7208-0D32-4A23-9C7E-716CCAFC666E}"/>
    <dgm:cxn modelId="{F24FEC9F-41BA-4DEE-AAA9-75306E2A511A}" type="presOf" srcId="{117E2B9D-1491-4204-B4FB-153A8EE24EF0}" destId="{BA4F1FBA-8FE6-4833-819A-C1DF67F11121}" srcOrd="0" destOrd="0" presId="urn:microsoft.com/office/officeart/2008/layout/LinedList"/>
    <dgm:cxn modelId="{150DBAA3-D866-48DC-9DF6-4C8EC8F603FE}" type="presOf" srcId="{9A22768D-7FC0-411F-8EB1-5DF7AA94869E}" destId="{1E5B1297-1A5C-48C1-8376-31B49F286164}" srcOrd="0" destOrd="0" presId="urn:microsoft.com/office/officeart/2008/layout/LinedList"/>
    <dgm:cxn modelId="{1F151EAD-8E91-4F5A-BABB-C4EFB20E053D}" srcId="{9A22768D-7FC0-411F-8EB1-5DF7AA94869E}" destId="{0DB30DE0-937A-46BB-BD43-9127683E78FE}" srcOrd="6" destOrd="0" parTransId="{0D8B4621-8B41-4EA4-99CF-723D4973DB28}" sibTransId="{CA1B248C-1637-488F-AB7D-50F5E0EA1A58}"/>
    <dgm:cxn modelId="{524715B7-C1EB-4B6B-97B0-8CA9DA107A96}" srcId="{9A22768D-7FC0-411F-8EB1-5DF7AA94869E}" destId="{290A1249-3EED-4260-AC4A-D4563179CE33}" srcOrd="3" destOrd="0" parTransId="{3EC86527-2838-49FF-8BD2-07C5BD0F4C55}" sibTransId="{55ECE579-2A53-4ACA-A772-DE48E51C84FE}"/>
    <dgm:cxn modelId="{06C9CDCF-9D35-460F-ACF8-2B9D7C3047E0}" type="presOf" srcId="{802C5033-0190-4891-9D37-F22EDCB242F8}" destId="{35D367CF-CB6A-4DE1-9023-B6CE43494821}" srcOrd="0" destOrd="0" presId="urn:microsoft.com/office/officeart/2008/layout/LinedList"/>
    <dgm:cxn modelId="{4567E6E9-EFDF-4074-A890-91745140B909}" srcId="{9A22768D-7FC0-411F-8EB1-5DF7AA94869E}" destId="{117E2B9D-1491-4204-B4FB-153A8EE24EF0}" srcOrd="7" destOrd="0" parTransId="{3B891FDF-C8CD-4D6C-9B36-801940C447EB}" sibTransId="{C012BFC2-9C09-4842-9AFA-4E5266F7457F}"/>
    <dgm:cxn modelId="{618825F3-FE5E-47A8-B08B-1B07301CD067}" type="presOf" srcId="{5FE82424-BE9E-4A95-B40A-DE894F56F00C}" destId="{1A9DF722-1CC3-4C94-99F9-CCF5FA8E818F}" srcOrd="0" destOrd="0" presId="urn:microsoft.com/office/officeart/2008/layout/LinedList"/>
    <dgm:cxn modelId="{D4AA21F4-4F7B-455B-A7FB-ECE1CDAE3699}" srcId="{9A22768D-7FC0-411F-8EB1-5DF7AA94869E}" destId="{46D93970-6CDF-4900-9FAD-36586B278F7D}" srcOrd="2" destOrd="0" parTransId="{782657D7-9078-4444-A0D7-F0F4EA969E69}" sibTransId="{DF370AFC-310E-48F6-8089-47EFFF3EE08D}"/>
    <dgm:cxn modelId="{D97A77F8-BBD8-405E-AF70-C81AA54AE306}" type="presParOf" srcId="{1E5B1297-1A5C-48C1-8376-31B49F286164}" destId="{914517AC-4F63-4940-90B4-BA62026540CE}" srcOrd="0" destOrd="0" presId="urn:microsoft.com/office/officeart/2008/layout/LinedList"/>
    <dgm:cxn modelId="{9CB325F5-B71C-491A-98B5-031F8ECFC291}" type="presParOf" srcId="{1E5B1297-1A5C-48C1-8376-31B49F286164}" destId="{51168BF6-CBB1-42A0-A332-85243491B9E7}" srcOrd="1" destOrd="0" presId="urn:microsoft.com/office/officeart/2008/layout/LinedList"/>
    <dgm:cxn modelId="{480DFD38-BD3E-4A4E-94F2-6745BFA46E6A}" type="presParOf" srcId="{51168BF6-CBB1-42A0-A332-85243491B9E7}" destId="{C666049D-04F0-475C-BF52-AABBC6454706}" srcOrd="0" destOrd="0" presId="urn:microsoft.com/office/officeart/2008/layout/LinedList"/>
    <dgm:cxn modelId="{DC82EC86-8237-4BE5-B365-BE32C0C58B35}" type="presParOf" srcId="{51168BF6-CBB1-42A0-A332-85243491B9E7}" destId="{06F8818A-B5AA-43EC-B6E0-D37780EB70A2}" srcOrd="1" destOrd="0" presId="urn:microsoft.com/office/officeart/2008/layout/LinedList"/>
    <dgm:cxn modelId="{7B7AD8C3-32DD-431E-B6D1-3426ED9F3EC5}" type="presParOf" srcId="{1E5B1297-1A5C-48C1-8376-31B49F286164}" destId="{BA415820-E0A9-4D56-92E3-0D0B6616D2E3}" srcOrd="2" destOrd="0" presId="urn:microsoft.com/office/officeart/2008/layout/LinedList"/>
    <dgm:cxn modelId="{819443F8-9D33-4FEB-8D79-CB3367E3811A}" type="presParOf" srcId="{1E5B1297-1A5C-48C1-8376-31B49F286164}" destId="{CD699D3C-C1A9-4FEB-A70C-A7F647BE6860}" srcOrd="3" destOrd="0" presId="urn:microsoft.com/office/officeart/2008/layout/LinedList"/>
    <dgm:cxn modelId="{DF3CD87A-00E1-4968-AD31-35E0C2D419F8}" type="presParOf" srcId="{CD699D3C-C1A9-4FEB-A70C-A7F647BE6860}" destId="{1A9DF722-1CC3-4C94-99F9-CCF5FA8E818F}" srcOrd="0" destOrd="0" presId="urn:microsoft.com/office/officeart/2008/layout/LinedList"/>
    <dgm:cxn modelId="{407C3B00-12FC-482D-A2F7-D78344EE9F73}" type="presParOf" srcId="{CD699D3C-C1A9-4FEB-A70C-A7F647BE6860}" destId="{91342E22-88D3-4718-9D44-AE04431AE670}" srcOrd="1" destOrd="0" presId="urn:microsoft.com/office/officeart/2008/layout/LinedList"/>
    <dgm:cxn modelId="{9C901020-DBBD-4CD3-9C8E-4ED3AB4579BC}" type="presParOf" srcId="{1E5B1297-1A5C-48C1-8376-31B49F286164}" destId="{CADCDB55-FE4E-44CC-8376-6E38B02A35A6}" srcOrd="4" destOrd="0" presId="urn:microsoft.com/office/officeart/2008/layout/LinedList"/>
    <dgm:cxn modelId="{EA346E86-1673-4CB4-9867-ABE608D23C7F}" type="presParOf" srcId="{1E5B1297-1A5C-48C1-8376-31B49F286164}" destId="{9E4FFC44-D7EA-45B4-960F-81B355FD8B07}" srcOrd="5" destOrd="0" presId="urn:microsoft.com/office/officeart/2008/layout/LinedList"/>
    <dgm:cxn modelId="{5578CC53-868F-403E-8103-B5F9CC298533}" type="presParOf" srcId="{9E4FFC44-D7EA-45B4-960F-81B355FD8B07}" destId="{2E05679E-0C1C-499B-9184-658077FFF2BB}" srcOrd="0" destOrd="0" presId="urn:microsoft.com/office/officeart/2008/layout/LinedList"/>
    <dgm:cxn modelId="{95CCBBFC-5B37-4A07-97AB-8E1E60E4A108}" type="presParOf" srcId="{9E4FFC44-D7EA-45B4-960F-81B355FD8B07}" destId="{C1787013-F241-46D1-A61C-B08B4E64E891}" srcOrd="1" destOrd="0" presId="urn:microsoft.com/office/officeart/2008/layout/LinedList"/>
    <dgm:cxn modelId="{AD04A047-3CCF-4BCB-A040-D3251AADAE3A}" type="presParOf" srcId="{1E5B1297-1A5C-48C1-8376-31B49F286164}" destId="{A4131006-D57D-4EDA-A336-9655B3185DF4}" srcOrd="6" destOrd="0" presId="urn:microsoft.com/office/officeart/2008/layout/LinedList"/>
    <dgm:cxn modelId="{B94AD966-C018-4DC0-AB7F-E678707408F9}" type="presParOf" srcId="{1E5B1297-1A5C-48C1-8376-31B49F286164}" destId="{EB6D1A22-666C-4BF6-AA35-45838CF4603F}" srcOrd="7" destOrd="0" presId="urn:microsoft.com/office/officeart/2008/layout/LinedList"/>
    <dgm:cxn modelId="{06A4C5D4-65B3-4662-B982-E1B0A8F74291}" type="presParOf" srcId="{EB6D1A22-666C-4BF6-AA35-45838CF4603F}" destId="{53C9B862-C6BB-4449-B4BE-59F149430592}" srcOrd="0" destOrd="0" presId="urn:microsoft.com/office/officeart/2008/layout/LinedList"/>
    <dgm:cxn modelId="{EDF8B3EF-501E-4D05-89EC-FC21363475AB}" type="presParOf" srcId="{EB6D1A22-666C-4BF6-AA35-45838CF4603F}" destId="{F0EFED71-5E6C-4FE0-AAEF-305C447A8417}" srcOrd="1" destOrd="0" presId="urn:microsoft.com/office/officeart/2008/layout/LinedList"/>
    <dgm:cxn modelId="{7F94F12B-B3DC-4C55-BE95-09BE4F2B042B}" type="presParOf" srcId="{1E5B1297-1A5C-48C1-8376-31B49F286164}" destId="{02D0E18C-5A63-41EF-83D4-748EBC048B04}" srcOrd="8" destOrd="0" presId="urn:microsoft.com/office/officeart/2008/layout/LinedList"/>
    <dgm:cxn modelId="{832005B5-2ED8-4C55-84E1-73FE21281196}" type="presParOf" srcId="{1E5B1297-1A5C-48C1-8376-31B49F286164}" destId="{D903D501-0CD3-42D7-A52C-61D13B37C610}" srcOrd="9" destOrd="0" presId="urn:microsoft.com/office/officeart/2008/layout/LinedList"/>
    <dgm:cxn modelId="{47B7A7C2-55FD-4C0A-A449-4EE5C055692E}" type="presParOf" srcId="{D903D501-0CD3-42D7-A52C-61D13B37C610}" destId="{1E8072EA-0DD9-41A2-BDF8-2205BFEA0E37}" srcOrd="0" destOrd="0" presId="urn:microsoft.com/office/officeart/2008/layout/LinedList"/>
    <dgm:cxn modelId="{062BC7FD-02C2-4D98-8F5B-4863A58C3919}" type="presParOf" srcId="{D903D501-0CD3-42D7-A52C-61D13B37C610}" destId="{49E5C894-12BB-4943-9DAF-831565D00C61}" srcOrd="1" destOrd="0" presId="urn:microsoft.com/office/officeart/2008/layout/LinedList"/>
    <dgm:cxn modelId="{0E337C22-5180-403F-BB05-2469E1380178}" type="presParOf" srcId="{1E5B1297-1A5C-48C1-8376-31B49F286164}" destId="{2A078AFD-E688-4DD8-8439-C842D75A790D}" srcOrd="10" destOrd="0" presId="urn:microsoft.com/office/officeart/2008/layout/LinedList"/>
    <dgm:cxn modelId="{FA11D0E2-75BD-4B3F-9F09-6D3595A158AB}" type="presParOf" srcId="{1E5B1297-1A5C-48C1-8376-31B49F286164}" destId="{AA6AADA8-7F37-40C3-9169-4848FC7DAD48}" srcOrd="11" destOrd="0" presId="urn:microsoft.com/office/officeart/2008/layout/LinedList"/>
    <dgm:cxn modelId="{C0092BFA-1932-4B29-B556-6AA3EBF7B1FE}" type="presParOf" srcId="{AA6AADA8-7F37-40C3-9169-4848FC7DAD48}" destId="{64B28600-2BD7-4D0C-B94A-F2ABCF62C803}" srcOrd="0" destOrd="0" presId="urn:microsoft.com/office/officeart/2008/layout/LinedList"/>
    <dgm:cxn modelId="{FE295BB2-688A-40DD-99DE-459BA549E53F}" type="presParOf" srcId="{AA6AADA8-7F37-40C3-9169-4848FC7DAD48}" destId="{E48AFEF9-9817-40A3-9EA6-E15C15DC43D1}" srcOrd="1" destOrd="0" presId="urn:microsoft.com/office/officeart/2008/layout/LinedList"/>
    <dgm:cxn modelId="{95134D6E-305E-44FF-979D-3B01279EF403}" type="presParOf" srcId="{1E5B1297-1A5C-48C1-8376-31B49F286164}" destId="{BB64C77C-CB41-454A-A917-C19C714F9F49}" srcOrd="12" destOrd="0" presId="urn:microsoft.com/office/officeart/2008/layout/LinedList"/>
    <dgm:cxn modelId="{8EB946B2-E233-4E18-BAA2-20CDDFD3ADB9}" type="presParOf" srcId="{1E5B1297-1A5C-48C1-8376-31B49F286164}" destId="{8F10AC83-E5A1-4FAC-989F-03D572BA6DBF}" srcOrd="13" destOrd="0" presId="urn:microsoft.com/office/officeart/2008/layout/LinedList"/>
    <dgm:cxn modelId="{7D42524E-E614-4206-BBC7-599739E153BC}" type="presParOf" srcId="{8F10AC83-E5A1-4FAC-989F-03D572BA6DBF}" destId="{CAD129AE-B736-47B2-93E4-1969E706AFA3}" srcOrd="0" destOrd="0" presId="urn:microsoft.com/office/officeart/2008/layout/LinedList"/>
    <dgm:cxn modelId="{9975D00B-77E3-483A-8A59-50A51C913256}" type="presParOf" srcId="{8F10AC83-E5A1-4FAC-989F-03D572BA6DBF}" destId="{CACCA564-0FFE-49C2-81BB-9747ED0F51EE}" srcOrd="1" destOrd="0" presId="urn:microsoft.com/office/officeart/2008/layout/LinedList"/>
    <dgm:cxn modelId="{83457BA1-70E4-4688-B573-6AEA4828C0C7}" type="presParOf" srcId="{1E5B1297-1A5C-48C1-8376-31B49F286164}" destId="{FB0E087A-9A27-4270-B0EC-14B77EB43C40}" srcOrd="14" destOrd="0" presId="urn:microsoft.com/office/officeart/2008/layout/LinedList"/>
    <dgm:cxn modelId="{8D88BF3B-10A9-4219-A5C8-237FD151CAE3}" type="presParOf" srcId="{1E5B1297-1A5C-48C1-8376-31B49F286164}" destId="{F1FDE026-FFA8-4BBD-A0E1-9D877AE49F45}" srcOrd="15" destOrd="0" presId="urn:microsoft.com/office/officeart/2008/layout/LinedList"/>
    <dgm:cxn modelId="{054AF8F5-AA5E-4048-8635-00E1D5364B65}" type="presParOf" srcId="{F1FDE026-FFA8-4BBD-A0E1-9D877AE49F45}" destId="{BA4F1FBA-8FE6-4833-819A-C1DF67F11121}" srcOrd="0" destOrd="0" presId="urn:microsoft.com/office/officeart/2008/layout/LinedList"/>
    <dgm:cxn modelId="{DF158220-C8DC-4CDA-868F-0B2E1423BEB1}" type="presParOf" srcId="{F1FDE026-FFA8-4BBD-A0E1-9D877AE49F45}" destId="{B87B5066-1AF3-4749-9076-A9D5E98D55D5}" srcOrd="1" destOrd="0" presId="urn:microsoft.com/office/officeart/2008/layout/LinedList"/>
    <dgm:cxn modelId="{754A553F-027D-49E8-A721-4335B8B60995}" type="presParOf" srcId="{1E5B1297-1A5C-48C1-8376-31B49F286164}" destId="{DCD2D531-6862-4A2E-BB68-066E5DF922A8}" srcOrd="16" destOrd="0" presId="urn:microsoft.com/office/officeart/2008/layout/LinedList"/>
    <dgm:cxn modelId="{227A48BB-8CE3-4AC1-B934-BC67ADAFA823}" type="presParOf" srcId="{1E5B1297-1A5C-48C1-8376-31B49F286164}" destId="{2464ACC7-BBE0-4EF4-AA75-9C8454D12B89}" srcOrd="17" destOrd="0" presId="urn:microsoft.com/office/officeart/2008/layout/LinedList"/>
    <dgm:cxn modelId="{13E48F94-CEF3-4745-B0E8-033D7467A881}" type="presParOf" srcId="{2464ACC7-BBE0-4EF4-AA75-9C8454D12B89}" destId="{35D367CF-CB6A-4DE1-9023-B6CE43494821}" srcOrd="0" destOrd="0" presId="urn:microsoft.com/office/officeart/2008/layout/LinedList"/>
    <dgm:cxn modelId="{2C5B03BD-20ED-44C8-93FA-6A5F7C4520BF}" type="presParOf" srcId="{2464ACC7-BBE0-4EF4-AA75-9C8454D12B89}" destId="{BBC26F07-6A44-42F1-ADB1-0F50AD0DBF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93E08-6610-4B07-85DC-8784EDFA112D}">
      <dsp:nvSpPr>
        <dsp:cNvPr id="0" name=""/>
        <dsp:cNvSpPr/>
      </dsp:nvSpPr>
      <dsp:spPr>
        <a:xfrm>
          <a:off x="993341" y="280078"/>
          <a:ext cx="677109" cy="67710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725D0-4BF5-4DE8-B9DC-6EFEB88B367C}">
      <dsp:nvSpPr>
        <dsp:cNvPr id="0" name=""/>
        <dsp:cNvSpPr/>
      </dsp:nvSpPr>
      <dsp:spPr>
        <a:xfrm>
          <a:off x="579552" y="1195435"/>
          <a:ext cx="1504687" cy="60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Multidisciplinary Profession</a:t>
          </a:r>
          <a:endParaRPr lang="en-US" sz="1200" kern="1200"/>
        </a:p>
      </dsp:txBody>
      <dsp:txXfrm>
        <a:off x="579552" y="1195435"/>
        <a:ext cx="1504687" cy="601875"/>
      </dsp:txXfrm>
    </dsp:sp>
    <dsp:sp modelId="{B6A2CBFD-21E5-486F-9C8B-D4B11808C5EA}">
      <dsp:nvSpPr>
        <dsp:cNvPr id="0" name=""/>
        <dsp:cNvSpPr/>
      </dsp:nvSpPr>
      <dsp:spPr>
        <a:xfrm>
          <a:off x="2761349" y="280078"/>
          <a:ext cx="677109" cy="6771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9A26C-444D-4C47-B724-A08112C6A6AE}">
      <dsp:nvSpPr>
        <dsp:cNvPr id="0" name=""/>
        <dsp:cNvSpPr/>
      </dsp:nvSpPr>
      <dsp:spPr>
        <a:xfrm>
          <a:off x="2347560" y="1195435"/>
          <a:ext cx="1504687" cy="60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Clear Professional Signal</a:t>
          </a:r>
          <a:endParaRPr lang="en-US" sz="1200" kern="1200"/>
        </a:p>
      </dsp:txBody>
      <dsp:txXfrm>
        <a:off x="2347560" y="1195435"/>
        <a:ext cx="1504687" cy="601875"/>
      </dsp:txXfrm>
    </dsp:sp>
    <dsp:sp modelId="{94F724B9-D0F1-4EBF-BEE7-46F96CA33435}">
      <dsp:nvSpPr>
        <dsp:cNvPr id="0" name=""/>
        <dsp:cNvSpPr/>
      </dsp:nvSpPr>
      <dsp:spPr>
        <a:xfrm>
          <a:off x="4529357" y="280078"/>
          <a:ext cx="677109" cy="6771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0CDFB-0DAB-4670-A05F-D872B36D7DEF}">
      <dsp:nvSpPr>
        <dsp:cNvPr id="0" name=""/>
        <dsp:cNvSpPr/>
      </dsp:nvSpPr>
      <dsp:spPr>
        <a:xfrm>
          <a:off x="4115568" y="1195435"/>
          <a:ext cx="1504687" cy="60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Talent Development </a:t>
          </a:r>
          <a:br>
            <a:rPr lang="en-GB" sz="1200" kern="1200"/>
          </a:br>
          <a:r>
            <a:rPr lang="en-GB" sz="1200" kern="1200"/>
            <a:t> </a:t>
          </a:r>
          <a:endParaRPr lang="en-US" sz="1200" kern="1200"/>
        </a:p>
      </dsp:txBody>
      <dsp:txXfrm>
        <a:off x="4115568" y="1195435"/>
        <a:ext cx="1504687" cy="601875"/>
      </dsp:txXfrm>
    </dsp:sp>
    <dsp:sp modelId="{CD507342-1625-45A8-B318-27AE28BE5496}">
      <dsp:nvSpPr>
        <dsp:cNvPr id="0" name=""/>
        <dsp:cNvSpPr/>
      </dsp:nvSpPr>
      <dsp:spPr>
        <a:xfrm>
          <a:off x="1877345" y="2173481"/>
          <a:ext cx="677109" cy="6771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D96E7-94BF-46FA-A4B5-955C4003CF39}">
      <dsp:nvSpPr>
        <dsp:cNvPr id="0" name=""/>
        <dsp:cNvSpPr/>
      </dsp:nvSpPr>
      <dsp:spPr>
        <a:xfrm>
          <a:off x="1463556" y="3088838"/>
          <a:ext cx="1504687" cy="60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Market Demand Alignment</a:t>
          </a:r>
          <a:endParaRPr lang="en-US" sz="1200" kern="1200"/>
        </a:p>
      </dsp:txBody>
      <dsp:txXfrm>
        <a:off x="1463556" y="3088838"/>
        <a:ext cx="1504687" cy="601875"/>
      </dsp:txXfrm>
    </dsp:sp>
    <dsp:sp modelId="{74CE6C87-B296-4CF9-AE16-C6FE22D7F05F}">
      <dsp:nvSpPr>
        <dsp:cNvPr id="0" name=""/>
        <dsp:cNvSpPr/>
      </dsp:nvSpPr>
      <dsp:spPr>
        <a:xfrm>
          <a:off x="3645353" y="2173481"/>
          <a:ext cx="677109" cy="67710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D3A43-5067-4D04-B0C1-1C3E4B81008D}">
      <dsp:nvSpPr>
        <dsp:cNvPr id="0" name=""/>
        <dsp:cNvSpPr/>
      </dsp:nvSpPr>
      <dsp:spPr>
        <a:xfrm>
          <a:off x="3231564" y="3088838"/>
          <a:ext cx="1504687" cy="60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Standards and Accountability</a:t>
          </a:r>
          <a:endParaRPr lang="en-US" sz="1200" kern="1200"/>
        </a:p>
      </dsp:txBody>
      <dsp:txXfrm>
        <a:off x="3231564" y="3088838"/>
        <a:ext cx="1504687" cy="601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9F8B9-1355-44C9-817A-A87CAF5CCC81}">
      <dsp:nvSpPr>
        <dsp:cNvPr id="0" name=""/>
        <dsp:cNvSpPr/>
      </dsp:nvSpPr>
      <dsp:spPr>
        <a:xfrm>
          <a:off x="2933" y="17740"/>
          <a:ext cx="1785346" cy="55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36424A"/>
              </a:solidFill>
              <a:latin typeface="Open Sans"/>
            </a:rPr>
            <a:t>Interview Format</a:t>
          </a:r>
        </a:p>
      </dsp:txBody>
      <dsp:txXfrm>
        <a:off x="2933" y="17740"/>
        <a:ext cx="1785346" cy="558665"/>
      </dsp:txXfrm>
    </dsp:sp>
    <dsp:sp modelId="{E6DC7136-88F7-4867-9257-ACB236587674}">
      <dsp:nvSpPr>
        <dsp:cNvPr id="0" name=""/>
        <dsp:cNvSpPr/>
      </dsp:nvSpPr>
      <dsp:spPr>
        <a:xfrm>
          <a:off x="2942" y="576406"/>
          <a:ext cx="1785328" cy="2610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Calibri"/>
              <a:ea typeface="Calibri"/>
              <a:cs typeface="Calibri"/>
            </a:rPr>
            <a:t>The CCES interview is a 45-minute professional, competency-based discussion conducted by two assessors ensuring balanced evaluation.</a:t>
          </a:r>
        </a:p>
      </dsp:txBody>
      <dsp:txXfrm>
        <a:off x="2942" y="576406"/>
        <a:ext cx="1785328" cy="2610237"/>
      </dsp:txXfrm>
    </dsp:sp>
    <dsp:sp modelId="{5C00C9D6-AFAF-4386-B57E-AA5FFC8F0E6E}">
      <dsp:nvSpPr>
        <dsp:cNvPr id="0" name=""/>
        <dsp:cNvSpPr/>
      </dsp:nvSpPr>
      <dsp:spPr>
        <a:xfrm>
          <a:off x="2038226" y="17740"/>
          <a:ext cx="1785346" cy="55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36424A"/>
              </a:solidFill>
              <a:latin typeface="Open Sans"/>
            </a:rPr>
            <a:t>Case Study Presentation</a:t>
          </a:r>
        </a:p>
      </dsp:txBody>
      <dsp:txXfrm>
        <a:off x="2038226" y="17740"/>
        <a:ext cx="1785346" cy="558665"/>
      </dsp:txXfrm>
    </dsp:sp>
    <dsp:sp modelId="{BCD433A3-28EE-4C13-9280-5EF0C75E53AB}">
      <dsp:nvSpPr>
        <dsp:cNvPr id="0" name=""/>
        <dsp:cNvSpPr/>
      </dsp:nvSpPr>
      <dsp:spPr>
        <a:xfrm>
          <a:off x="2038235" y="576406"/>
          <a:ext cx="1785328" cy="2610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Calibri"/>
              <a:ea typeface="Calibri"/>
              <a:cs typeface="Calibri"/>
            </a:rPr>
            <a:t>Candidates present a case study to showcase experience, problem-solving skills, and professional judgement in real scenarios.</a:t>
          </a:r>
        </a:p>
      </dsp:txBody>
      <dsp:txXfrm>
        <a:off x="2038235" y="576406"/>
        <a:ext cx="1785328" cy="2610237"/>
      </dsp:txXfrm>
    </dsp:sp>
    <dsp:sp modelId="{4D229F90-F8F6-4928-BF03-918A325BEAD1}">
      <dsp:nvSpPr>
        <dsp:cNvPr id="0" name=""/>
        <dsp:cNvSpPr/>
      </dsp:nvSpPr>
      <dsp:spPr>
        <a:xfrm>
          <a:off x="4073519" y="17740"/>
          <a:ext cx="1785346" cy="55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36424A"/>
              </a:solidFill>
              <a:latin typeface="Open Sans"/>
            </a:rPr>
            <a:t>Competency and CPD Discussion</a:t>
          </a:r>
        </a:p>
      </dsp:txBody>
      <dsp:txXfrm>
        <a:off x="4073519" y="17740"/>
        <a:ext cx="1785346" cy="558665"/>
      </dsp:txXfrm>
    </dsp:sp>
    <dsp:sp modelId="{0AA1A1DA-E705-42A8-87F6-73A3C4377B21}">
      <dsp:nvSpPr>
        <dsp:cNvPr id="0" name=""/>
        <dsp:cNvSpPr/>
      </dsp:nvSpPr>
      <dsp:spPr>
        <a:xfrm>
          <a:off x="4073527" y="576406"/>
          <a:ext cx="1785328" cy="2610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Calibri"/>
              <a:ea typeface="Calibri"/>
              <a:cs typeface="Calibri"/>
            </a:rPr>
            <a:t>The interview concludes with questions on overall experience, technical competencies, and continuing professional development. </a:t>
          </a:r>
        </a:p>
      </dsp:txBody>
      <dsp:txXfrm>
        <a:off x="4073527" y="576406"/>
        <a:ext cx="1785328" cy="2610237"/>
      </dsp:txXfrm>
    </dsp:sp>
    <dsp:sp modelId="{6C97F728-BBE7-4CC0-88FC-43730CC6F5A2}">
      <dsp:nvSpPr>
        <dsp:cNvPr id="0" name=""/>
        <dsp:cNvSpPr/>
      </dsp:nvSpPr>
      <dsp:spPr>
        <a:xfrm>
          <a:off x="6108811" y="17740"/>
          <a:ext cx="1785346" cy="558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36424A"/>
              </a:solidFill>
              <a:latin typeface="Open Sans"/>
            </a:rPr>
            <a:t>Interview Transparency</a:t>
          </a:r>
          <a:endParaRPr lang="en-GB" sz="1400" b="0" kern="1200">
            <a:solidFill>
              <a:srgbClr val="36424A"/>
            </a:solidFill>
            <a:latin typeface="Open Sans"/>
          </a:endParaRPr>
        </a:p>
      </dsp:txBody>
      <dsp:txXfrm>
        <a:off x="6108811" y="17740"/>
        <a:ext cx="1785346" cy="558665"/>
      </dsp:txXfrm>
    </dsp:sp>
    <dsp:sp modelId="{E3DD8CAE-33C0-4A4F-AF76-E8AC029635FF}">
      <dsp:nvSpPr>
        <dsp:cNvPr id="0" name=""/>
        <dsp:cNvSpPr/>
      </dsp:nvSpPr>
      <dsp:spPr>
        <a:xfrm>
          <a:off x="6108820" y="576406"/>
          <a:ext cx="1785328" cy="26102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kern="1200">
              <a:latin typeface="Open Sans"/>
              <a:ea typeface="Open Sans"/>
              <a:cs typeface="Open Sans"/>
            </a:rPr>
            <a:t>The</a:t>
          </a:r>
          <a:r>
            <a:rPr lang="en-GB" sz="1400" b="0" kern="1200">
              <a:latin typeface="Open Sans"/>
            </a:rPr>
            <a:t> interview structure is </a:t>
          </a:r>
          <a:r>
            <a:rPr lang="en-GB" sz="1400" b="0" kern="1200">
              <a:solidFill>
                <a:srgbClr val="36424A"/>
              </a:solidFill>
              <a:latin typeface="Open Sans"/>
            </a:rPr>
            <a:t>clear, timed, and transparent, helping candidates understand expectations and prepare effectively. </a:t>
          </a:r>
          <a:br>
            <a:rPr lang="en-GB" sz="1400" b="0" kern="1200">
              <a:solidFill>
                <a:srgbClr val="36424A"/>
              </a:solidFill>
              <a:latin typeface="Open Sans"/>
            </a:rPr>
          </a:br>
          <a:endParaRPr lang="en-GB" sz="1400" b="0" kern="1200">
            <a:solidFill>
              <a:srgbClr val="000000"/>
            </a:solidFill>
            <a:latin typeface="Calibri"/>
            <a:ea typeface="Calibri"/>
            <a:cs typeface="Calibri"/>
          </a:endParaRPr>
        </a:p>
      </dsp:txBody>
      <dsp:txXfrm>
        <a:off x="6108820" y="576406"/>
        <a:ext cx="1785328" cy="2610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517AC-4F63-4940-90B4-BA62026540CE}">
      <dsp:nvSpPr>
        <dsp:cNvPr id="0" name=""/>
        <dsp:cNvSpPr/>
      </dsp:nvSpPr>
      <dsp:spPr>
        <a:xfrm>
          <a:off x="0" y="474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6049D-04F0-475C-BF52-AABBC6454706}">
      <dsp:nvSpPr>
        <dsp:cNvPr id="0" name=""/>
        <dsp:cNvSpPr/>
      </dsp:nvSpPr>
      <dsp:spPr>
        <a:xfrm>
          <a:off x="0" y="474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Dual Membership Requirement</a:t>
          </a:r>
        </a:p>
      </dsp:txBody>
      <dsp:txXfrm>
        <a:off x="0" y="474"/>
        <a:ext cx="6531659" cy="432223"/>
      </dsp:txXfrm>
    </dsp:sp>
    <dsp:sp modelId="{BA415820-E0A9-4D56-92E3-0D0B6616D2E3}">
      <dsp:nvSpPr>
        <dsp:cNvPr id="0" name=""/>
        <dsp:cNvSpPr/>
      </dsp:nvSpPr>
      <dsp:spPr>
        <a:xfrm>
          <a:off x="0" y="432698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DF722-1CC3-4C94-99F9-CCF5FA8E818F}">
      <dsp:nvSpPr>
        <dsp:cNvPr id="0" name=""/>
        <dsp:cNvSpPr/>
      </dsp:nvSpPr>
      <dsp:spPr>
        <a:xfrm>
          <a:off x="0" y="432698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CCES requires members to hold dual membership of RICS and CICES to qualify for the designation. Dual Membership Requirement</a:t>
          </a:r>
        </a:p>
      </dsp:txBody>
      <dsp:txXfrm>
        <a:off x="0" y="432698"/>
        <a:ext cx="6531659" cy="432223"/>
      </dsp:txXfrm>
    </dsp:sp>
    <dsp:sp modelId="{CADCDB55-FE4E-44CC-8376-6E38B02A35A6}">
      <dsp:nvSpPr>
        <dsp:cNvPr id="0" name=""/>
        <dsp:cNvSpPr/>
      </dsp:nvSpPr>
      <dsp:spPr>
        <a:xfrm>
          <a:off x="0" y="864922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5679E-0C1C-499B-9184-658077FFF2BB}">
      <dsp:nvSpPr>
        <dsp:cNvPr id="0" name=""/>
        <dsp:cNvSpPr/>
      </dsp:nvSpPr>
      <dsp:spPr>
        <a:xfrm>
          <a:off x="0" y="864922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CCES requires members to hold dual membership of RICS and CICES to qualify for the designation.</a:t>
          </a:r>
          <a:endParaRPr lang="en-US" sz="1100" kern="1200"/>
        </a:p>
      </dsp:txBody>
      <dsp:txXfrm>
        <a:off x="0" y="864922"/>
        <a:ext cx="6531659" cy="432223"/>
      </dsp:txXfrm>
    </dsp:sp>
    <dsp:sp modelId="{A4131006-D57D-4EDA-A336-9655B3185DF4}">
      <dsp:nvSpPr>
        <dsp:cNvPr id="0" name=""/>
        <dsp:cNvSpPr/>
      </dsp:nvSpPr>
      <dsp:spPr>
        <a:xfrm>
          <a:off x="0" y="1297146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9B862-C6BB-4449-B4BE-59F149430592}">
      <dsp:nvSpPr>
        <dsp:cNvPr id="0" name=""/>
        <dsp:cNvSpPr/>
      </dsp:nvSpPr>
      <dsp:spPr>
        <a:xfrm>
          <a:off x="0" y="1297146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RPQ Route for CICES Members</a:t>
          </a:r>
          <a:endParaRPr lang="en-US" sz="1400" kern="1200"/>
        </a:p>
      </dsp:txBody>
      <dsp:txXfrm>
        <a:off x="0" y="1297146"/>
        <a:ext cx="6531659" cy="432223"/>
      </dsp:txXfrm>
    </dsp:sp>
    <dsp:sp modelId="{02D0E18C-5A63-41EF-83D4-748EBC048B04}">
      <dsp:nvSpPr>
        <dsp:cNvPr id="0" name=""/>
        <dsp:cNvSpPr/>
      </dsp:nvSpPr>
      <dsp:spPr>
        <a:xfrm>
          <a:off x="0" y="1729370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072EA-0DD9-41A2-BDF8-2205BFEA0E37}">
      <dsp:nvSpPr>
        <dsp:cNvPr id="0" name=""/>
        <dsp:cNvSpPr/>
      </dsp:nvSpPr>
      <dsp:spPr>
        <a:xfrm>
          <a:off x="0" y="1729370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CICES members may join RICS through the </a:t>
          </a:r>
          <a:r>
            <a:rPr lang="en-US" sz="1100" b="0" i="0" kern="1200" err="1">
              <a:solidFill>
                <a:srgbClr val="444444"/>
              </a:solidFill>
              <a:latin typeface="Calibri"/>
              <a:ea typeface="Calibri"/>
              <a:cs typeface="Calibri"/>
            </a:rPr>
            <a:t>Recognised</a:t>
          </a:r>
          <a:r>
            <a:rPr lang="en-US" sz="1100" b="0" i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 Professional Qualification route, subject to eligibility and assessments.</a:t>
          </a:r>
          <a:endParaRPr lang="en-US" sz="1100" kern="1200"/>
        </a:p>
      </dsp:txBody>
      <dsp:txXfrm>
        <a:off x="0" y="1729370"/>
        <a:ext cx="6531659" cy="432223"/>
      </dsp:txXfrm>
    </dsp:sp>
    <dsp:sp modelId="{2A078AFD-E688-4DD8-8439-C842D75A790D}">
      <dsp:nvSpPr>
        <dsp:cNvPr id="0" name=""/>
        <dsp:cNvSpPr/>
      </dsp:nvSpPr>
      <dsp:spPr>
        <a:xfrm>
          <a:off x="0" y="2161593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28600-2BD7-4D0C-B94A-F2ABCF62C803}">
      <dsp:nvSpPr>
        <dsp:cNvPr id="0" name=""/>
        <dsp:cNvSpPr/>
      </dsp:nvSpPr>
      <dsp:spPr>
        <a:xfrm>
          <a:off x="0" y="2161593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/>
            <a:t>Accelerated Route for RICS Members</a:t>
          </a:r>
          <a:endParaRPr lang="en-US" sz="1300" kern="1200"/>
        </a:p>
      </dsp:txBody>
      <dsp:txXfrm>
        <a:off x="0" y="2161593"/>
        <a:ext cx="6531659" cy="432223"/>
      </dsp:txXfrm>
    </dsp:sp>
    <dsp:sp modelId="{BB64C77C-CB41-454A-A917-C19C714F9F49}">
      <dsp:nvSpPr>
        <dsp:cNvPr id="0" name=""/>
        <dsp:cNvSpPr/>
      </dsp:nvSpPr>
      <dsp:spPr>
        <a:xfrm>
          <a:off x="0" y="2593817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129AE-B736-47B2-93E4-1969E706AFA3}">
      <dsp:nvSpPr>
        <dsp:cNvPr id="0" name=""/>
        <dsp:cNvSpPr/>
      </dsp:nvSpPr>
      <dsp:spPr>
        <a:xfrm>
          <a:off x="0" y="2593817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RICS members have an accelerated pathway to join CICES, recognizing existing chartered status and experience.</a:t>
          </a:r>
          <a:endParaRPr lang="en-US" sz="1100" kern="1200"/>
        </a:p>
      </dsp:txBody>
      <dsp:txXfrm>
        <a:off x="0" y="2593817"/>
        <a:ext cx="6531659" cy="432223"/>
      </dsp:txXfrm>
    </dsp:sp>
    <dsp:sp modelId="{FB0E087A-9A27-4270-B0EC-14B77EB43C40}">
      <dsp:nvSpPr>
        <dsp:cNvPr id="0" name=""/>
        <dsp:cNvSpPr/>
      </dsp:nvSpPr>
      <dsp:spPr>
        <a:xfrm>
          <a:off x="0" y="3026041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F1FBA-8FE6-4833-819A-C1DF67F11121}">
      <dsp:nvSpPr>
        <dsp:cNvPr id="0" name=""/>
        <dsp:cNvSpPr/>
      </dsp:nvSpPr>
      <dsp:spPr>
        <a:xfrm>
          <a:off x="0" y="3026041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/>
            <a:t>Support and Professional Standards</a:t>
          </a:r>
          <a:endParaRPr lang="en-US" sz="1300" kern="1200"/>
        </a:p>
      </dsp:txBody>
      <dsp:txXfrm>
        <a:off x="0" y="3026041"/>
        <a:ext cx="6531659" cy="432223"/>
      </dsp:txXfrm>
    </dsp:sp>
    <dsp:sp modelId="{DCD2D531-6862-4A2E-BB68-066E5DF922A8}">
      <dsp:nvSpPr>
        <dsp:cNvPr id="0" name=""/>
        <dsp:cNvSpPr/>
      </dsp:nvSpPr>
      <dsp:spPr>
        <a:xfrm>
          <a:off x="0" y="3458265"/>
          <a:ext cx="653165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367CF-CB6A-4DE1-9023-B6CE43494821}">
      <dsp:nvSpPr>
        <dsp:cNvPr id="0" name=""/>
        <dsp:cNvSpPr/>
      </dsp:nvSpPr>
      <dsp:spPr>
        <a:xfrm>
          <a:off x="0" y="3458265"/>
          <a:ext cx="6531659" cy="432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The pathways minimize duplication while ensuring rigorous standards, with full support and guidance available.</a:t>
          </a:r>
          <a:endParaRPr lang="en-US" sz="1100" kern="1200"/>
        </a:p>
      </dsp:txBody>
      <dsp:txXfrm>
        <a:off x="0" y="3458265"/>
        <a:ext cx="6531659" cy="432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1534-B783-4DAF-91B7-2CE5FE507E53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1D6D6-D740-47E3-9343-71DDE1483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20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21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76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A25B-E93E-DE58-6DA8-8A1EDAF8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9BBC5-CAA7-DE6A-0455-013380792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E93F1-36EB-93DF-F868-BD1A6D09B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2FF1-E075-1A82-66FA-CAE464624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1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158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8F3AD-FECD-D62D-71B0-165B211A8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DC4ED-89ED-345D-6E0B-501FBF38B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08C70-DE76-D382-C3A2-9CA1E28DF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8087F-DFCE-638C-C375-073CF28E8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71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6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10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4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1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5CCE-1FFC-028D-16E0-3E3E5053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09D8F-8EA8-029A-D65D-F338CE33D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5B333-D357-D488-3E38-D97281B13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8A0CE-A0F7-2D03-999A-8A9592000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02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9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54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1D6D6-D740-47E3-9343-71DDE1483C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46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4E770A-78BE-A1BE-EC00-8C2375E9D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53" y="0"/>
            <a:ext cx="1218604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31066B-1474-189A-492D-6C585518989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4D306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999792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2225834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2800438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1">
    <p:bg>
      <p:bgPr>
        <a:solidFill>
          <a:srgbClr val="4D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367320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3">
    <p:bg>
      <p:bgPr>
        <a:solidFill>
          <a:srgbClr val="C8B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295975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CS Divider 2">
    <p:bg>
      <p:bgPr>
        <a:solidFill>
          <a:srgbClr val="A94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635499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4">
    <p:bg>
      <p:bgPr>
        <a:solidFill>
          <a:srgbClr val="00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400585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2">
    <p:bg>
      <p:bgPr>
        <a:solidFill>
          <a:srgbClr val="3C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2023789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ity with many buildings and a large building&#10;&#10;AI-generated content may be incorrect.">
            <a:extLst>
              <a:ext uri="{FF2B5EF4-FFF2-40B4-BE49-F238E27FC236}">
                <a16:creationId xmlns:a16="http://schemas.microsoft.com/office/drawing/2014/main" id="{A520EFBC-CA19-A161-2CDB-706798293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17" y="0"/>
            <a:ext cx="5484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CF3F-28ED-F651-91CD-B8D712B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1923558B-041C-4433-8A32-B3968D893B10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A6BDD1-5711-8B5A-C4F8-6B9CD03A7861}"/>
              </a:ext>
            </a:extLst>
          </p:cNvPr>
          <p:cNvSpPr/>
          <p:nvPr userDrawn="1"/>
        </p:nvSpPr>
        <p:spPr>
          <a:xfrm>
            <a:off x="1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467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467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74760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D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erial view of jacaranda trees Mexico City">
            <a:extLst>
              <a:ext uri="{FF2B5EF4-FFF2-40B4-BE49-F238E27FC236}">
                <a16:creationId xmlns:a16="http://schemas.microsoft.com/office/drawing/2014/main" id="{3398F90C-ADFB-A8D9-68FA-9079189A2D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55827"/>
          <a:stretch>
            <a:fillRect/>
          </a:stretch>
        </p:blipFill>
        <p:spPr bwMode="auto">
          <a:xfrm>
            <a:off x="6957483" y="0"/>
            <a:ext cx="5234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CF3F-28ED-F651-91CD-B8D712B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1923558B-041C-4433-8A32-B3968D893B10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467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5F8EF1-A0E8-CB79-9506-85D88D03BEDB}"/>
              </a:ext>
            </a:extLst>
          </p:cNvPr>
          <p:cNvSpPr/>
          <p:nvPr userDrawn="1"/>
        </p:nvSpPr>
        <p:spPr>
          <a:xfrm>
            <a:off x="1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7EBFEE-2300-0EC9-0DAB-8071192784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467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466181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C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497393-F27B-2BE3-FD24-FE342805C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530" r="28530"/>
          <a:stretch/>
        </p:blipFill>
        <p:spPr>
          <a:xfrm>
            <a:off x="6956679" y="0"/>
            <a:ext cx="523451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CF3F-28ED-F651-91CD-B8D712B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1923558B-041C-4433-8A32-B3968D893B10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EFD971-127A-9354-17D0-3BFEC71D68FA}"/>
              </a:ext>
            </a:extLst>
          </p:cNvPr>
          <p:cNvSpPr/>
          <p:nvPr userDrawn="1"/>
        </p:nvSpPr>
        <p:spPr>
          <a:xfrm>
            <a:off x="1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467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D1047A0-690D-A903-F2C7-48EA03B24D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467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77810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8B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D8EB78-C58A-9798-68A9-679EBD89F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58" r="24558"/>
          <a:stretch/>
        </p:blipFill>
        <p:spPr>
          <a:xfrm>
            <a:off x="6957483" y="0"/>
            <a:ext cx="5234517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DCF3F-28ED-F651-91CD-B8D712B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1923558B-041C-4433-8A32-B3968D893B10}" type="datetimeFigureOut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78B66-C4BC-6662-5269-B5B35D9AAD88}"/>
              </a:ext>
            </a:extLst>
          </p:cNvPr>
          <p:cNvSpPr/>
          <p:nvPr userDrawn="1"/>
        </p:nvSpPr>
        <p:spPr>
          <a:xfrm>
            <a:off x="1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467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96C2521-AEAE-75E9-7EDA-7B66DDC718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6467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566443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4D3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erial view of jacaranda trees Mexico City">
            <a:extLst>
              <a:ext uri="{FF2B5EF4-FFF2-40B4-BE49-F238E27FC236}">
                <a16:creationId xmlns:a16="http://schemas.microsoft.com/office/drawing/2014/main" id="{C1A8525E-3489-4B78-D6C7-BF7336A301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55827"/>
          <a:stretch>
            <a:fillRect/>
          </a:stretch>
        </p:blipFill>
        <p:spPr bwMode="auto">
          <a:xfrm>
            <a:off x="-1615" y="0"/>
            <a:ext cx="5234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1D4F0-FE93-F0DF-5ACA-835C185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3FE75F9C-29BA-4144-8E50-5061EBD0704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50ED1-E85B-A85E-C76E-C1EE47837000}"/>
              </a:ext>
            </a:extLst>
          </p:cNvPr>
          <p:cNvSpPr/>
          <p:nvPr userDrawn="1"/>
        </p:nvSpPr>
        <p:spPr>
          <a:xfrm>
            <a:off x="3232728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192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078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6767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3">
    <p:bg>
      <p:bgPr>
        <a:solidFill>
          <a:srgbClr val="007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43288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43288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443" y="507782"/>
            <a:ext cx="1813765" cy="628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E770A-78BE-A1BE-EC00-8C2375E9D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848" r="21848"/>
          <a:stretch/>
        </p:blipFill>
        <p:spPr>
          <a:xfrm>
            <a:off x="0" y="554179"/>
            <a:ext cx="5748715" cy="57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7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many buildings and a large building&#10;&#10;AI-generated content may be incorrect.">
            <a:extLst>
              <a:ext uri="{FF2B5EF4-FFF2-40B4-BE49-F238E27FC236}">
                <a16:creationId xmlns:a16="http://schemas.microsoft.com/office/drawing/2014/main" id="{B80AC74B-81D9-6635-EBDB-A7056AA0B8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84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1D4F0-FE93-F0DF-5ACA-835C185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3FE75F9C-29BA-4144-8E50-5061EBD0704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50ED1-E85B-A85E-C76E-C1EE47837000}"/>
              </a:ext>
            </a:extLst>
          </p:cNvPr>
          <p:cNvSpPr/>
          <p:nvPr userDrawn="1"/>
        </p:nvSpPr>
        <p:spPr>
          <a:xfrm>
            <a:off x="3232728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192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078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791917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3C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1114A-3080-9030-2FD7-5EC427513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37" r="19623"/>
          <a:stretch>
            <a:fillRect/>
          </a:stretch>
        </p:blipFill>
        <p:spPr>
          <a:xfrm>
            <a:off x="-1616" y="0"/>
            <a:ext cx="5234519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1D4F0-FE93-F0DF-5ACA-835C185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3FE75F9C-29BA-4144-8E50-5061EBD0704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50ED1-E85B-A85E-C76E-C1EE47837000}"/>
              </a:ext>
            </a:extLst>
          </p:cNvPr>
          <p:cNvSpPr/>
          <p:nvPr userDrawn="1"/>
        </p:nvSpPr>
        <p:spPr>
          <a:xfrm>
            <a:off x="3232728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192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078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20579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C8B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2CF91-B63A-8F9A-3C5D-1EBFEAFD4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163" r="2953"/>
          <a:stretch>
            <a:fillRect/>
          </a:stretch>
        </p:blipFill>
        <p:spPr>
          <a:xfrm>
            <a:off x="-1615" y="0"/>
            <a:ext cx="5234517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DA56-D364-21F0-F242-DD029684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1D4F0-FE93-F0DF-5ACA-835C185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3FE75F9C-29BA-4144-8E50-5061EBD0704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550ED1-E85B-A85E-C76E-C1EE47837000}"/>
              </a:ext>
            </a:extLst>
          </p:cNvPr>
          <p:cNvSpPr/>
          <p:nvPr userDrawn="1"/>
        </p:nvSpPr>
        <p:spPr>
          <a:xfrm>
            <a:off x="3232728" y="1945794"/>
            <a:ext cx="8959273" cy="4912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192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078" y="2661518"/>
            <a:ext cx="8042564" cy="6271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442998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9098" y="0"/>
            <a:ext cx="5232903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59280"/>
            <a:ext cx="5232904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280874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232903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283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284" y="1859280"/>
            <a:ext cx="5232904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528719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0"/>
            <a:ext cx="2743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5724"/>
            <a:ext cx="7317453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59280"/>
            <a:ext cx="7315199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53864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43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715724"/>
            <a:ext cx="7317453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1" y="1859280"/>
            <a:ext cx="7315199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564810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6E16-5D04-F798-4E08-BF51996E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52895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92808" y="1504800"/>
            <a:ext cx="52895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688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381106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8152613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712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64673" y="2330149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4673" y="3950761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73" y="587346"/>
            <a:ext cx="1868203" cy="679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EA6F8-7630-0EED-1A65-C5B6E9EE61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715" r="15715"/>
          <a:stretch/>
        </p:blipFill>
        <p:spPr>
          <a:xfrm>
            <a:off x="0" y="587345"/>
            <a:ext cx="5708157" cy="57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3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381106" y="1504800"/>
            <a:ext cx="7201295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4407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4800"/>
            <a:ext cx="72012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8152613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solidFill>
                  <a:srgbClr val="36424A"/>
                </a:solidFill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solidFill>
                  <a:srgbClr val="36424A"/>
                </a:solidFill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49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9098" y="-13745"/>
            <a:ext cx="5232903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59280"/>
            <a:ext cx="5232904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085003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0"/>
            <a:ext cx="2743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5724"/>
            <a:ext cx="7317453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59280"/>
            <a:ext cx="7315199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72087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432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715724"/>
            <a:ext cx="7317453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1" y="1859280"/>
            <a:ext cx="7315199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99697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B2B9BE5-652D-0603-31E3-A9A4ECD8E5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232903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6D1786-D952-0676-42B5-23B8D1F5A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19283" y="715724"/>
            <a:ext cx="5234517" cy="627109"/>
          </a:xfrm>
        </p:spPr>
        <p:txBody>
          <a:bodyPr/>
          <a:lstStyle>
            <a:lvl1pPr marL="0" indent="0">
              <a:buNone/>
              <a:defRPr>
                <a:solidFill>
                  <a:srgbClr val="36424A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GB"/>
              <a:t>Insert title here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9E6ADC3-2A13-8082-94DC-25D26BCF1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9284" y="1859280"/>
            <a:ext cx="5232904" cy="40436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642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Your 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662122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10177" b="101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999792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2225834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33389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64673" y="2330149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64673" y="3950761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73" y="587346"/>
            <a:ext cx="1868203" cy="679609"/>
          </a:xfrm>
          <a:prstGeom prst="rect">
            <a:avLst/>
          </a:prstGeom>
        </p:spPr>
      </p:pic>
      <p:pic>
        <p:nvPicPr>
          <p:cNvPr id="5" name="Picture 4" descr="A picture containing arch, spaghetti junction, cooked&#10;&#10;Description automatically generated">
            <a:extLst>
              <a:ext uri="{FF2B5EF4-FFF2-40B4-BE49-F238E27FC236}">
                <a16:creationId xmlns:a16="http://schemas.microsoft.com/office/drawing/2014/main" id="{AAF04678-5601-27C1-0BA1-FE25EA2D4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37" r="13767"/>
          <a:stretch/>
        </p:blipFill>
        <p:spPr>
          <a:xfrm>
            <a:off x="-1" y="587346"/>
            <a:ext cx="5708159" cy="570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10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ICS 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43288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43288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443" y="507782"/>
            <a:ext cx="1813765" cy="62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BE359-7DE3-62C4-907F-7E977D464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75" t="10177" r="21875" b="10177"/>
          <a:stretch/>
        </p:blipFill>
        <p:spPr>
          <a:xfrm>
            <a:off x="0" y="554179"/>
            <a:ext cx="5748715" cy="57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24" y="2168"/>
            <a:ext cx="12177353" cy="684976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4664781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291568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2912180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141265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2366F-2C06-96EC-A04F-662A63058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82" b="7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999792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2225834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2108140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2845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2845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45" y="483032"/>
            <a:ext cx="1868203" cy="679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67807-93EC-0E2A-1DA6-DD00BFF94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15" t="32" r="21935" b="-32"/>
          <a:stretch/>
        </p:blipFill>
        <p:spPr>
          <a:xfrm>
            <a:off x="2" y="576350"/>
            <a:ext cx="5719156" cy="5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08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2845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2845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000" y="507782"/>
            <a:ext cx="1813765" cy="62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1A3A9-3D07-BA18-066E-9B45261D4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15" t="32" r="21935" b="-32"/>
          <a:stretch/>
        </p:blipFill>
        <p:spPr>
          <a:xfrm>
            <a:off x="2" y="576350"/>
            <a:ext cx="5719156" cy="5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6015" r="5268"/>
          <a:stretch/>
        </p:blipFill>
        <p:spPr>
          <a:xfrm rot="5400000">
            <a:off x="2667003" y="-2666999"/>
            <a:ext cx="6857999" cy="12192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999792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2225834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3927223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013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013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013" y="483032"/>
            <a:ext cx="1868203" cy="679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262A6-CEBC-4741-B062-71D686F19323}"/>
              </a:ext>
            </a:extLst>
          </p:cNvPr>
          <p:cNvSpPr txBox="1"/>
          <p:nvPr userDrawn="1"/>
        </p:nvSpPr>
        <p:spPr>
          <a:xfrm>
            <a:off x="5897757" y="366751"/>
            <a:ext cx="2463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6" name="Picture 5" descr="A picture containing green, vegetable, plant, tree&#10;&#10;Description automatically generated">
            <a:extLst>
              <a:ext uri="{FF2B5EF4-FFF2-40B4-BE49-F238E27FC236}">
                <a16:creationId xmlns:a16="http://schemas.microsoft.com/office/drawing/2014/main" id="{CF40AAA5-7EA0-FC21-667C-DDC831FF3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271" b="14271"/>
          <a:stretch/>
        </p:blipFill>
        <p:spPr>
          <a:xfrm>
            <a:off x="-1" y="550125"/>
            <a:ext cx="5737991" cy="57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60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013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013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168" y="507782"/>
            <a:ext cx="1813765" cy="628799"/>
          </a:xfrm>
          <a:prstGeom prst="rect">
            <a:avLst/>
          </a:prstGeom>
        </p:spPr>
      </p:pic>
      <p:pic>
        <p:nvPicPr>
          <p:cNvPr id="4" name="Picture 3" descr="A picture containing green, vegetable, plant, tree&#10;&#10;Description automatically generated">
            <a:extLst>
              <a:ext uri="{FF2B5EF4-FFF2-40B4-BE49-F238E27FC236}">
                <a16:creationId xmlns:a16="http://schemas.microsoft.com/office/drawing/2014/main" id="{94EDB6B2-8B42-5220-93AF-830D6012E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271" b="14271"/>
          <a:stretch/>
        </p:blipFill>
        <p:spPr>
          <a:xfrm>
            <a:off x="-1" y="550125"/>
            <a:ext cx="5737991" cy="57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4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3478077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4148540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1138342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Divi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597771"/>
            <a:ext cx="4785776" cy="3275676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400" b="0" i="0" baseline="0">
                <a:latin typeface="Open Sans Light"/>
                <a:cs typeface="Open Sans Light"/>
              </a:defRPr>
            </a:lvl1pPr>
          </a:lstStyle>
          <a:p>
            <a:r>
              <a:rPr lang="en-US"/>
              <a:t>Divider slides can act as breaks between sections</a:t>
            </a:r>
          </a:p>
        </p:txBody>
      </p:sp>
    </p:spTree>
    <p:extLst>
      <p:ext uri="{BB962C8B-B14F-4D97-AF65-F5344CB8AC3E}">
        <p14:creationId xmlns:p14="http://schemas.microsoft.com/office/powerpoint/2010/main" val="2115566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52895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92808" y="1504800"/>
            <a:ext cx="52895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013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013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013" y="483032"/>
            <a:ext cx="1868203" cy="6796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D262A6-CEBC-4741-B062-71D686F19323}"/>
              </a:ext>
            </a:extLst>
          </p:cNvPr>
          <p:cNvSpPr txBox="1"/>
          <p:nvPr userDrawn="1"/>
        </p:nvSpPr>
        <p:spPr>
          <a:xfrm>
            <a:off x="5897757" y="3667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2366F-2C06-96EC-A04F-662A63058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576" r="16576"/>
          <a:stretch/>
        </p:blipFill>
        <p:spPr>
          <a:xfrm>
            <a:off x="1" y="569886"/>
            <a:ext cx="5737988" cy="57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84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381106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8152613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1528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381106" y="1504800"/>
            <a:ext cx="7201295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644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S Text –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021236"/>
          </a:xfrm>
        </p:spPr>
        <p:txBody>
          <a:bodyPr lIns="0" tIns="0" rIns="0" bIns="0" anchor="t" anchorCtr="0">
            <a:noAutofit/>
          </a:bodyPr>
          <a:lstStyle>
            <a:lvl1pPr algn="l">
              <a:defRPr sz="2933" baseline="0">
                <a:solidFill>
                  <a:schemeClr val="bg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Slide titles should be clear and captivating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4800"/>
            <a:ext cx="7201293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8152613" y="1504800"/>
            <a:ext cx="3429788" cy="4525963"/>
          </a:xfrm>
        </p:spPr>
        <p:txBody>
          <a:bodyPr lIns="0" tIns="0" rIns="0" bIns="0" anchor="t" anchorCtr="0">
            <a:noAutofit/>
          </a:bodyPr>
          <a:lstStyle>
            <a:lvl1pPr marL="239994" indent="-239994" algn="l">
              <a:spcBef>
                <a:spcPts val="800"/>
              </a:spcBef>
              <a:buClr>
                <a:schemeClr val="bg1"/>
              </a:buClr>
              <a:buFont typeface="Wingdings" charset="2"/>
              <a:buChar char="§"/>
              <a:defRPr sz="2133">
                <a:latin typeface="Open Sans Light"/>
                <a:cs typeface="Open Sans Light"/>
              </a:defRPr>
            </a:lvl1pPr>
            <a:lvl2pPr marL="575986" indent="-287993" algn="l">
              <a:spcBef>
                <a:spcPts val="533"/>
              </a:spcBef>
              <a:buClrTx/>
              <a:defRPr sz="2133">
                <a:latin typeface="Open Sans Light"/>
                <a:cs typeface="Open Sans Light"/>
              </a:defRPr>
            </a:lvl2pPr>
            <a:lvl3pPr marL="815980" indent="-215995" algn="l">
              <a:spcBef>
                <a:spcPts val="0"/>
              </a:spcBef>
              <a:defRPr sz="1867">
                <a:latin typeface="Open Sans Light"/>
                <a:cs typeface="Open Sans Light"/>
              </a:defRPr>
            </a:lvl3pPr>
            <a:lvl4pPr algn="l">
              <a:defRPr sz="2667">
                <a:latin typeface="Open Sans Light"/>
                <a:cs typeface="Open Sans Light"/>
              </a:defRPr>
            </a:lvl4pPr>
            <a:lvl5pPr algn="l">
              <a:defRPr sz="2667">
                <a:latin typeface="Open Sans Light"/>
                <a:cs typeface="Open Sans 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207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ICS Title 3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013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013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168" y="507782"/>
            <a:ext cx="1813765" cy="628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851F3-7739-7815-3BB2-F612D1EF18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576" r="16576"/>
          <a:stretch/>
        </p:blipFill>
        <p:spPr>
          <a:xfrm>
            <a:off x="1" y="569886"/>
            <a:ext cx="5737988" cy="57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8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24" y="2168"/>
            <a:ext cx="12177353" cy="684976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91662"/>
            <a:ext cx="8132637" cy="52073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RICS-Logo+-Æ-purp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93" y="4664781"/>
            <a:ext cx="1868203" cy="67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187" y="1291568"/>
            <a:ext cx="5493307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5187" y="2912180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</p:spTree>
    <p:extLst>
      <p:ext uri="{BB962C8B-B14F-4D97-AF65-F5344CB8AC3E}">
        <p14:creationId xmlns:p14="http://schemas.microsoft.com/office/powerpoint/2010/main" val="205881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2845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2845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36424A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10" name="Picture 9" descr="RICS-Logo+-Æ-purp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45" y="483032"/>
            <a:ext cx="1868203" cy="679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67807-93EC-0E2A-1DA6-DD00BFF94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15" t="32" r="21935" b="-32"/>
          <a:stretch/>
        </p:blipFill>
        <p:spPr>
          <a:xfrm>
            <a:off x="2" y="576350"/>
            <a:ext cx="5719156" cy="5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ICS Title 3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2845" y="2225834"/>
            <a:ext cx="4785776" cy="147002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4000" b="0" i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Presentation titles should be concise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2845" y="3846447"/>
            <a:ext cx="3192491" cy="1752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67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subtitles should support the main title</a:t>
            </a:r>
          </a:p>
        </p:txBody>
      </p:sp>
      <p:pic>
        <p:nvPicPr>
          <p:cNvPr id="8" name="Picture 7" descr="RICS Logo+-Æ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000" y="507782"/>
            <a:ext cx="1813765" cy="628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1A3A9-3D07-BA18-066E-9B45261D4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815" t="32" r="21935" b="-32"/>
          <a:stretch/>
        </p:blipFill>
        <p:spPr>
          <a:xfrm>
            <a:off x="2" y="576350"/>
            <a:ext cx="5719156" cy="5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630D16-7430-6F93-A58D-F79C3DD6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7B58D-9BEF-93CD-7240-577B8A34E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7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5/13/26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1" r:id="rId1"/>
    <p:sldLayoutId id="2147493458" r:id="rId2"/>
    <p:sldLayoutId id="2147493459" r:id="rId3"/>
    <p:sldLayoutId id="2147493469" r:id="rId4"/>
    <p:sldLayoutId id="2147493470" r:id="rId5"/>
    <p:sldLayoutId id="2147493471" r:id="rId6"/>
    <p:sldLayoutId id="2147493472" r:id="rId7"/>
    <p:sldLayoutId id="2147493473" r:id="rId8"/>
    <p:sldLayoutId id="2147493474" r:id="rId9"/>
    <p:sldLayoutId id="2147493462" r:id="rId10"/>
    <p:sldLayoutId id="2147493463" r:id="rId11"/>
    <p:sldLayoutId id="2147493464" r:id="rId12"/>
    <p:sldLayoutId id="2147493465" r:id="rId13"/>
    <p:sldLayoutId id="2147493457" r:id="rId14"/>
    <p:sldLayoutId id="2147493466" r:id="rId15"/>
    <p:sldLayoutId id="2147493467" r:id="rId16"/>
    <p:sldLayoutId id="214749346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C3EDD-FCAF-9F79-0840-0165FFA74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87" y="2225834"/>
            <a:ext cx="6426928" cy="1470025"/>
          </a:xfrm>
        </p:spPr>
        <p:txBody>
          <a:bodyPr/>
          <a:lstStyle/>
          <a:p>
            <a:r>
              <a:rPr lang="en-GB"/>
              <a:t>Chartered Civil Engineering Surveyor designation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949F7-12B4-F6B4-92C1-B7F03C809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87" y="3846447"/>
            <a:ext cx="5214721" cy="17526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850">
                <a:ea typeface="Open Sans Light"/>
              </a:rPr>
              <a:t>Heidi Shankster</a:t>
            </a:r>
          </a:p>
          <a:p>
            <a:r>
              <a:rPr lang="en-GB" sz="1850" b="1">
                <a:ea typeface="Open Sans Light"/>
              </a:rPr>
              <a:t>Head of Assessment Operations, RICS</a:t>
            </a:r>
          </a:p>
          <a:p>
            <a:endParaRPr lang="en-GB" sz="1850">
              <a:ea typeface="Open Sans Light"/>
            </a:endParaRPr>
          </a:p>
          <a:p>
            <a:r>
              <a:rPr lang="en-GB" sz="1850">
                <a:ea typeface="Open Sans Light"/>
              </a:rPr>
              <a:t>Dominic Lane</a:t>
            </a:r>
            <a:endParaRPr lang="en-GB">
              <a:ea typeface="Open Sans Light"/>
            </a:endParaRPr>
          </a:p>
          <a:p>
            <a:r>
              <a:rPr lang="en-GB" sz="1850" b="1">
                <a:ea typeface="Open Sans Light"/>
              </a:rPr>
              <a:t>Development Manager, CICES</a:t>
            </a:r>
            <a:endParaRPr lang="en-GB" sz="1850">
              <a:ea typeface="Open Sans Light"/>
            </a:endParaRPr>
          </a:p>
          <a:p>
            <a:endParaRPr lang="en-GB" sz="1850">
              <a:ea typeface="Open Sans Ligh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C15E9F5-770D-2D1A-485F-3082C0A3B0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5116" y="880554"/>
            <a:ext cx="2103517" cy="9335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D6CC47-15F7-546B-18CB-EFF0959D2C79}"/>
              </a:ext>
            </a:extLst>
          </p:cNvPr>
          <p:cNvSpPr/>
          <p:nvPr/>
        </p:nvSpPr>
        <p:spPr>
          <a:xfrm>
            <a:off x="8647723" y="2956560"/>
            <a:ext cx="3161323" cy="2946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ute microphone, no mic icon vector isolated on white ...">
            <a:extLst>
              <a:ext uri="{FF2B5EF4-FFF2-40B4-BE49-F238E27FC236}">
                <a16:creationId xmlns:a16="http://schemas.microsoft.com/office/drawing/2014/main" id="{A2CF5933-79FB-B470-EA00-F494CBD42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851" y="4684346"/>
            <a:ext cx="986695" cy="98669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63CB397-8F79-403A-41B1-3B1DA34B7787}"/>
              </a:ext>
            </a:extLst>
          </p:cNvPr>
          <p:cNvSpPr txBox="1">
            <a:spLocks/>
          </p:cNvSpPr>
          <p:nvPr/>
        </p:nvSpPr>
        <p:spPr>
          <a:xfrm>
            <a:off x="9385300" y="3169377"/>
            <a:ext cx="6426928" cy="1470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r>
              <a:rPr lang="en-GB" sz="2400"/>
              <a:t>Please note</a:t>
            </a:r>
            <a:endParaRPr lang="en-US" sz="2400"/>
          </a:p>
        </p:txBody>
      </p:sp>
      <p:pic>
        <p:nvPicPr>
          <p:cNvPr id="1026" name="Picture 2" descr="Screen record button recording symbol modern simple vector ...">
            <a:extLst>
              <a:ext uri="{FF2B5EF4-FFF2-40B4-BE49-F238E27FC236}">
                <a16:creationId xmlns:a16="http://schemas.microsoft.com/office/drawing/2014/main" id="{275C79A5-C6F3-DAD0-7FE8-43E6606C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7920" y="3652706"/>
            <a:ext cx="986696" cy="9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E8A4638-3683-BF2F-873B-9EC8BA803211}"/>
              </a:ext>
            </a:extLst>
          </p:cNvPr>
          <p:cNvSpPr txBox="1">
            <a:spLocks/>
          </p:cNvSpPr>
          <p:nvPr/>
        </p:nvSpPr>
        <p:spPr>
          <a:xfrm>
            <a:off x="9754616" y="3905839"/>
            <a:ext cx="1775608" cy="1752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867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defRPr>
            </a:lvl1pPr>
            <a:lvl2pPr marL="609585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ea typeface="Open Sans Light"/>
              </a:rPr>
              <a:t>This session will be recorded. Please turn off your cameras. </a:t>
            </a:r>
          </a:p>
          <a:p>
            <a:br>
              <a:rPr lang="en-GB" sz="1400">
                <a:ea typeface="Open Sans Light"/>
              </a:rPr>
            </a:br>
            <a:br>
              <a:rPr lang="en-GB" sz="1400">
                <a:ea typeface="Open Sans Light"/>
              </a:rPr>
            </a:br>
            <a:r>
              <a:rPr lang="en-GB" sz="1400">
                <a:ea typeface="Open Sans Light"/>
              </a:rPr>
              <a:t>Please ensure your microphone is muted.</a:t>
            </a:r>
          </a:p>
          <a:p>
            <a:endParaRPr lang="en-GB" sz="1400">
              <a:ea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484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8F44A-D4FC-A760-3AF8-6ACB0E925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>
            <a:extLst>
              <a:ext uri="{FF2B5EF4-FFF2-40B4-BE49-F238E27FC236}">
                <a16:creationId xmlns:a16="http://schemas.microsoft.com/office/drawing/2014/main" id="{EAA4FD64-F2D7-0861-F282-A8BBFA377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87" y="916589"/>
            <a:ext cx="4785776" cy="574040"/>
          </a:xfrm>
        </p:spPr>
        <p:txBody>
          <a:bodyPr/>
          <a:lstStyle/>
          <a:p>
            <a:r>
              <a:rPr lang="en-US" sz="2900">
                <a:ea typeface="Open Sans Light"/>
              </a:rPr>
              <a:t>Membership pathways </a:t>
            </a:r>
            <a:endParaRPr lang="en-US"/>
          </a:p>
        </p:txBody>
      </p:sp>
      <p:sp>
        <p:nvSpPr>
          <p:cNvPr id="4" name="Title 3056">
            <a:extLst>
              <a:ext uri="{FF2B5EF4-FFF2-40B4-BE49-F238E27FC236}">
                <a16:creationId xmlns:a16="http://schemas.microsoft.com/office/drawing/2014/main" id="{3DF5F4F7-DC04-7DF4-A357-DE3328C22624}"/>
              </a:ext>
            </a:extLst>
          </p:cNvPr>
          <p:cNvSpPr txBox="1">
            <a:spLocks/>
          </p:cNvSpPr>
          <p:nvPr/>
        </p:nvSpPr>
        <p:spPr>
          <a:xfrm>
            <a:off x="445187" y="1244158"/>
            <a:ext cx="5493307" cy="1470025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aphicFrame>
        <p:nvGraphicFramePr>
          <p:cNvPr id="72" name="TextBox 69">
            <a:extLst>
              <a:ext uri="{FF2B5EF4-FFF2-40B4-BE49-F238E27FC236}">
                <a16:creationId xmlns:a16="http://schemas.microsoft.com/office/drawing/2014/main" id="{F9F0762C-699F-DB07-BE6F-D1A5944FA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759986"/>
              </p:ext>
            </p:extLst>
          </p:nvPr>
        </p:nvGraphicFramePr>
        <p:xfrm>
          <a:off x="444105" y="1787663"/>
          <a:ext cx="6531659" cy="389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72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57A3-BFDB-D5AB-9FCC-C283E3B8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DB1B4C2-C9B8-2AAE-CFAD-7A2BF10B69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353" y="715724"/>
            <a:ext cx="6015687" cy="6271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Useful links </a:t>
            </a:r>
            <a:endParaRPr lang="en-GB" sz="3700"/>
          </a:p>
          <a:p>
            <a:endParaRPr lang="en-GB" sz="37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293FC-F055-4B25-5659-54585E6E63D8}"/>
              </a:ext>
            </a:extLst>
          </p:cNvPr>
          <p:cNvSpPr txBox="1"/>
          <p:nvPr/>
        </p:nvSpPr>
        <p:spPr>
          <a:xfrm>
            <a:off x="588817" y="2332182"/>
            <a:ext cx="778163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Open Sans"/>
                <a:ea typeface="Open Sans"/>
                <a:cs typeface="Open Sans"/>
              </a:rPr>
              <a:t>RICS RPQ route</a:t>
            </a:r>
            <a:endParaRPr lang="en-US" b="1" u="sng">
              <a:latin typeface="Open Sans"/>
              <a:ea typeface="Open Sans"/>
              <a:cs typeface="Open Sans"/>
            </a:endParaRPr>
          </a:p>
          <a:p>
            <a:endParaRPr lang="en-US" sz="1600">
              <a:latin typeface="Open Sans"/>
              <a:ea typeface="Open Sans"/>
              <a:cs typeface="Open Sans"/>
            </a:endParaRPr>
          </a:p>
          <a:p>
            <a:pPr marL="0" indent="0" algn="l"/>
            <a:r>
              <a:rPr lang="en-US" sz="1600">
                <a:ea typeface="+mn-lt"/>
                <a:cs typeface="+mn-lt"/>
              </a:rPr>
              <a:t>https://www.rics.org/join-rics/apply-to-join-rics/chartered-de-before-you-enrol</a:t>
            </a:r>
            <a:endParaRPr lang="en-US">
              <a:ea typeface="Open Sans"/>
              <a:cs typeface="Open Sans"/>
            </a:endParaRPr>
          </a:p>
          <a:p>
            <a:endParaRPr lang="en-US" sz="1600" b="1">
              <a:latin typeface="Open Sans"/>
              <a:ea typeface="Open Sans"/>
              <a:cs typeface="Open Sans"/>
            </a:endParaRPr>
          </a:p>
          <a:p>
            <a:r>
              <a:rPr lang="en-US" sz="1600" b="1" u="sng">
                <a:latin typeface="Open Sans"/>
                <a:ea typeface="Open Sans"/>
                <a:cs typeface="Open Sans"/>
              </a:rPr>
              <a:t>CICES accelerated route</a:t>
            </a:r>
            <a:endParaRPr lang="en-US" sz="1600" i="0" u="sng" kern="1200">
              <a:latin typeface="Open Sans"/>
              <a:ea typeface="Open Sans"/>
              <a:cs typeface="Open Sans"/>
            </a:endParaRPr>
          </a:p>
          <a:p>
            <a:pPr marL="0" indent="0" algn="l"/>
            <a:r>
              <a:rPr lang="en-US" sz="1600">
                <a:ea typeface="+mn-lt"/>
                <a:cs typeface="+mn-lt"/>
              </a:rPr>
              <a:t>https://cices.org/membership/become-a-member/accelerated-rics-route/</a:t>
            </a:r>
            <a:endParaRPr lang="en-US">
              <a:ea typeface="Open Sans"/>
              <a:cs typeface="Open Sans"/>
            </a:endParaRPr>
          </a:p>
          <a:p>
            <a:endParaRPr lang="en-US" sz="1600">
              <a:latin typeface="Open Sans"/>
              <a:ea typeface="Open Sans"/>
              <a:cs typeface="Open Sans"/>
            </a:endParaRPr>
          </a:p>
          <a:p>
            <a:pPr marL="0" indent="0" algn="l"/>
            <a:r>
              <a:rPr lang="en-US" sz="1600" b="1" u="sng">
                <a:latin typeface="Open Sans"/>
                <a:ea typeface="Open Sans"/>
                <a:cs typeface="Open Sans"/>
              </a:rPr>
              <a:t>FAQs</a:t>
            </a:r>
            <a:endParaRPr lang="en-US" u="sng">
              <a:latin typeface="Open Sans"/>
              <a:ea typeface="Open Sans"/>
              <a:cs typeface="Open Sans"/>
            </a:endParaRPr>
          </a:p>
          <a:p>
            <a:r>
              <a:rPr lang="en-US" sz="1600">
                <a:ea typeface="+mn-lt"/>
                <a:cs typeface="+mn-lt"/>
              </a:rPr>
              <a:t>https://www.rics.org/surveyor-careers/career-development/alternative-designations/introducing-cces-designation/rics-cices-partnership-agreement-faqs</a:t>
            </a:r>
            <a:endParaRPr lang="en-US"/>
          </a:p>
          <a:p>
            <a:pPr algn="ctr"/>
            <a:endParaRPr lang="en-GB" sz="160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413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744C-AA50-8428-3E32-894E6159B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5945" y="2693920"/>
            <a:ext cx="4785776" cy="1470025"/>
          </a:xfrm>
        </p:spPr>
        <p:txBody>
          <a:bodyPr/>
          <a:lstStyle/>
          <a:p>
            <a:r>
              <a:rPr lang="en-GB">
                <a:ea typeface="Open Sans Light"/>
              </a:rPr>
              <a:t>Q&amp;A Session</a:t>
            </a:r>
            <a:endParaRPr lang="en-GB"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08F2977F-2D89-547E-AA9B-EA3B4F17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62" y="537795"/>
            <a:ext cx="1479307" cy="5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2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EDF2C-8CD5-9F2A-D0C0-E5F50C83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A96A9-1917-9C25-8A5A-E54BC52133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ea typeface="Open Sans Light"/>
              </a:rPr>
              <a:t>Thank you.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3D3D385-B1DB-1B25-50C8-BB7FC4E28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87" y="3775327"/>
            <a:ext cx="5214721" cy="17526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850">
                <a:ea typeface="Open Sans Light"/>
              </a:rPr>
              <a:t>Contact RICS</a:t>
            </a:r>
          </a:p>
          <a:p>
            <a:r>
              <a:rPr lang="en-GB" sz="1850" b="1">
                <a:ea typeface="Open Sans Light"/>
              </a:rPr>
              <a:t>contactrics@rics.org</a:t>
            </a:r>
          </a:p>
          <a:p>
            <a:endParaRPr lang="en-GB" sz="1850">
              <a:ea typeface="Open Sans Light"/>
            </a:endParaRPr>
          </a:p>
          <a:p>
            <a:r>
              <a:rPr lang="en-GB" sz="1850">
                <a:ea typeface="Open Sans Light"/>
              </a:rPr>
              <a:t>Contact CICES</a:t>
            </a:r>
            <a:endParaRPr lang="en-GB">
              <a:ea typeface="Open Sans Light"/>
            </a:endParaRPr>
          </a:p>
          <a:p>
            <a:r>
              <a:rPr lang="en-GB" sz="1850" b="1">
                <a:ea typeface="Open Sans Light"/>
              </a:rPr>
              <a:t>membership@cices.org</a:t>
            </a:r>
            <a:endParaRPr lang="en-GB" sz="1850">
              <a:ea typeface="Open Sans Light"/>
            </a:endParaRPr>
          </a:p>
          <a:p>
            <a:endParaRPr lang="en-GB" sz="1850">
              <a:ea typeface="Open Sans Ligh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671A6A2-0970-C432-FAC5-086B2A9A41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2148" y="816885"/>
            <a:ext cx="2235720" cy="10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1B07-2CC4-1996-52CF-8AEDC6725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187" y="1291568"/>
            <a:ext cx="5493307" cy="1470025"/>
          </a:xfrm>
        </p:spPr>
        <p:txBody>
          <a:bodyPr anchor="t">
            <a:normAutofit/>
          </a:bodyPr>
          <a:lstStyle/>
          <a:p>
            <a:r>
              <a:rPr lang="en-GB"/>
              <a:t>Inside this session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EA532-7607-6862-8BCB-15A3121E9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87" y="2265635"/>
            <a:ext cx="7578634" cy="2098963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/>
              <a:t> The session introduces the Chartered Civil Engineering Surveyor (CCES) designation</a:t>
            </a:r>
            <a:endParaRPr lang="en-US" sz="1800">
              <a:ea typeface="Open Sans Ligh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/>
              <a:t> Eligibility criteria </a:t>
            </a:r>
            <a:endParaRPr lang="en-GB" sz="1800">
              <a:ea typeface="Open Sans Ligh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/>
              <a:t> Assessment Procedures</a:t>
            </a:r>
            <a:endParaRPr lang="en-GB" sz="1800">
              <a:ea typeface="Open Sans Ligh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/>
              <a:t> Q&amp;A</a:t>
            </a:r>
            <a:endParaRPr lang="en-GB" sz="1800">
              <a:ea typeface="Open Sans Ligh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/>
              <a:t> Closing remarks</a:t>
            </a:r>
            <a:endParaRPr lang="en-GB" sz="1800">
              <a:ea typeface="Open Sans Light"/>
            </a:endParaRPr>
          </a:p>
          <a:p>
            <a:pPr>
              <a:lnSpc>
                <a:spcPct val="90000"/>
              </a:lnSpc>
            </a:pPr>
            <a:endParaRPr lang="en-GB" sz="1800">
              <a:ea typeface="Open Sans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6E5A3-1961-3F17-9DD4-46C901D83A47}"/>
              </a:ext>
            </a:extLst>
          </p:cNvPr>
          <p:cNvSpPr/>
          <p:nvPr/>
        </p:nvSpPr>
        <p:spPr>
          <a:xfrm>
            <a:off x="5736165" y="4476749"/>
            <a:ext cx="2106083" cy="10900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20C6F2F-7E86-8C52-D9F4-F90E8AA0DB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921" y="2355179"/>
            <a:ext cx="3433427" cy="627109"/>
          </a:xfrm>
          <a:prstGeom prst="flowChartAlternateProcess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sz="1850">
                <a:ea typeface="Open Sans Light"/>
              </a:rPr>
              <a:t>Recognising chartered level competence within civil engineering surveying interests</a:t>
            </a:r>
            <a:endParaRPr lang="en-GB" sz="185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GB" sz="1850">
                <a:latin typeface="Open Sans Light"/>
                <a:ea typeface="Open Sans Light"/>
                <a:cs typeface="Open Sans Light"/>
              </a:rPr>
              <a:t>Complements MRICS/FRICS and </a:t>
            </a:r>
            <a:r>
              <a:rPr lang="en-GB" sz="1850" err="1">
                <a:latin typeface="Open Sans Light"/>
                <a:ea typeface="Open Sans Light"/>
                <a:cs typeface="Open Sans Light"/>
              </a:rPr>
              <a:t>MCInstCES</a:t>
            </a:r>
            <a:r>
              <a:rPr lang="en-GB" sz="1850">
                <a:latin typeface="Open Sans Light"/>
                <a:ea typeface="Open Sans Light"/>
                <a:cs typeface="Open Sans Light"/>
              </a:rPr>
              <a:t>/</a:t>
            </a:r>
            <a:r>
              <a:rPr lang="en-GB" sz="1850" err="1">
                <a:latin typeface="Open Sans Light"/>
                <a:ea typeface="Open Sans Light"/>
                <a:cs typeface="Open Sans Light"/>
              </a:rPr>
              <a:t>FCInstCES</a:t>
            </a:r>
            <a:r>
              <a:rPr lang="en-GB" sz="1850">
                <a:latin typeface="Open Sans Light"/>
                <a:ea typeface="Open Sans Light"/>
                <a:cs typeface="Open Sans Light"/>
              </a:rPr>
              <a:t> titles</a:t>
            </a:r>
            <a:endParaRPr lang="en-GB" sz="3700">
              <a:latin typeface="Open Sans Light"/>
              <a:cs typeface="Open Sans Light"/>
            </a:endParaRPr>
          </a:p>
          <a:p>
            <a:r>
              <a:rPr lang="en-GB" sz="1850">
                <a:latin typeface="Open Sans Light"/>
                <a:ea typeface="Open Sans Light"/>
                <a:cs typeface="Open Sans Light"/>
              </a:rPr>
              <a:t>Accelerating your career growth contributes to FRICS</a:t>
            </a:r>
            <a:endParaRPr lang="en-GB" sz="3700">
              <a:latin typeface="Open Sans Light"/>
              <a:ea typeface="Open Sans Light"/>
              <a:cs typeface="Open Sans Light"/>
            </a:endParaRPr>
          </a:p>
          <a:p>
            <a:r>
              <a:rPr lang="en-GB" sz="1850">
                <a:latin typeface="Open Sans Light"/>
                <a:ea typeface="Open Sans Light"/>
                <a:cs typeface="Open Sans Light"/>
              </a:rPr>
              <a:t>Separate to this, a new joint membership subscription is also available for dual Members/Fellows of CICES and RICS. (currently UK only, conditions apply)</a:t>
            </a:r>
          </a:p>
          <a:p>
            <a:endParaRPr lang="en-GB" sz="18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7FE28-A0D8-5320-5550-77B1C5EFCBC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8000" y="657225"/>
            <a:ext cx="6986588" cy="696913"/>
          </a:xfrm>
        </p:spPr>
        <p:txBody>
          <a:bodyPr/>
          <a:lstStyle/>
          <a:p>
            <a:r>
              <a:rPr lang="en-GB" sz="3700">
                <a:ea typeface="Open Sans Light"/>
              </a:rPr>
              <a:t>CCES Designation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5D0-0C51-7021-BDA0-BA79EA16E2AB}"/>
              </a:ext>
            </a:extLst>
          </p:cNvPr>
          <p:cNvSpPr txBox="1"/>
          <p:nvPr/>
        </p:nvSpPr>
        <p:spPr>
          <a:xfrm>
            <a:off x="4446075" y="2351707"/>
            <a:ext cx="3862917" cy="321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50">
                <a:solidFill>
                  <a:srgbClr val="36424A"/>
                </a:solidFill>
                <a:latin typeface="Open Sans Light"/>
                <a:ea typeface="Open Sans Light"/>
                <a:cs typeface="Open Sans Light"/>
              </a:rPr>
              <a:t>Providing clarity across multidisciplinary roles intersecting engineering, surveying, and commercial management</a:t>
            </a:r>
            <a:endParaRPr lang="en-US" sz="1850">
              <a:solidFill>
                <a:srgbClr val="36424A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50">
              <a:solidFill>
                <a:srgbClr val="36424A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50">
              <a:solidFill>
                <a:srgbClr val="36424A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GB" sz="1850">
                <a:solidFill>
                  <a:srgbClr val="36424A"/>
                </a:solidFill>
                <a:latin typeface="Open Sans Light"/>
                <a:ea typeface="Open Sans Light"/>
                <a:cs typeface="Open Sans Light"/>
              </a:rPr>
              <a:t>Enhances professional visibility, credibility with employers and clients, backed by two respected institutions</a:t>
            </a:r>
            <a:endParaRPr lang="en-GB" sz="1850"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GB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1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988E7-1B60-E367-3153-F92BD28C19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0" tIns="0" rIns="0" bIns="0" rtlCol="0" anchor="t" anchorCtr="0">
            <a:normAutofit/>
          </a:bodyPr>
          <a:lstStyle/>
          <a:p>
            <a:endParaRPr lang="en-US" kern="1200" baseline="0">
              <a:latin typeface="Open Sans Light"/>
              <a:ea typeface="+mj-ea"/>
              <a:cs typeface="Open Sans Light"/>
            </a:endParaRPr>
          </a:p>
          <a:p>
            <a:endParaRPr lang="en-US" kern="1200" baseline="0">
              <a:latin typeface="Open Sans Light"/>
              <a:ea typeface="+mj-ea"/>
              <a:cs typeface="Open Sans Light"/>
            </a:endParaRPr>
          </a:p>
          <a:p>
            <a:endParaRPr lang="en-US" kern="1200" baseline="0">
              <a:latin typeface="Open Sans Light"/>
              <a:ea typeface="+mj-ea"/>
              <a:cs typeface="Open Sans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3B6F7B-3DCE-B99F-5D3A-5F9E3B54E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187" y="613390"/>
            <a:ext cx="5641776" cy="1752600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sz="4000"/>
              <a:t>Why the CCES Designation Matters</a:t>
            </a:r>
            <a:endParaRPr lang="en-GB" sz="4000">
              <a:ea typeface="Open Sans Light"/>
            </a:endParaRPr>
          </a:p>
        </p:txBody>
      </p:sp>
      <p:graphicFrame>
        <p:nvGraphicFramePr>
          <p:cNvPr id="34" name="TextBox 31">
            <a:extLst>
              <a:ext uri="{FF2B5EF4-FFF2-40B4-BE49-F238E27FC236}">
                <a16:creationId xmlns:a16="http://schemas.microsoft.com/office/drawing/2014/main" id="{B11E332B-0191-C3F8-E112-A86C62D36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781240"/>
              </p:ext>
            </p:extLst>
          </p:nvPr>
        </p:nvGraphicFramePr>
        <p:xfrm>
          <a:off x="163286" y="2288571"/>
          <a:ext cx="6199808" cy="397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259B7E8B-938A-5879-C35E-0FBB41DC610C}"/>
              </a:ext>
            </a:extLst>
          </p:cNvPr>
          <p:cNvSpPr/>
          <p:nvPr/>
        </p:nvSpPr>
        <p:spPr>
          <a:xfrm>
            <a:off x="5789082" y="836082"/>
            <a:ext cx="2106083" cy="10900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71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3040CA7-6202-EB8C-65C8-41F0CE776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Eligibility Criteria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1E67DC-6A71-26E3-2442-AA65856DFE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467" y="2338245"/>
            <a:ext cx="8042564" cy="6271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6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Clear Eligibility Criteria</a:t>
            </a:r>
            <a:endParaRPr lang="en-US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Eligibility for CCES depends on membership status and original qualification or competency pathways.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Automatic Eligibility Pathways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Some dual members qualify automatically based on approved pathways and competency alignment without further assessment.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Additional Assessment Process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Others require an additional assessment to fill competency gaps and confirm alignment with CCES standards.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Fair and Transparent Governance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r>
              <a:rPr lang="en-GB"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Eligibility is assessed fairly through joint RICS–CICES governance with evidence-based and proportionate processes.</a:t>
            </a:r>
            <a:endParaRPr lang="en-GB" sz="1600">
              <a:latin typeface="Open Sans Light"/>
              <a:ea typeface="Open Sans Light"/>
              <a:cs typeface="Open Sans Light"/>
            </a:endParaRPr>
          </a:p>
          <a:p>
            <a:endParaRPr lang="en-GB" sz="160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7707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8646E-3974-E29D-3BFE-83B2A3CB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713896B-3740-4B58-756A-38F1F9126D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Eligibility Criteria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B6061EC-6C4F-C768-8E00-19690CD1D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466" y="2088409"/>
            <a:ext cx="8348614" cy="62710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1050" b="1">
              <a:solidFill>
                <a:srgbClr val="000000"/>
              </a:solidFill>
            </a:endParaRPr>
          </a:p>
          <a:p>
            <a:r>
              <a:rPr lang="en-GB" sz="105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The designation is available to those who meet ALL of the following:</a:t>
            </a:r>
            <a:endParaRPr lang="en-GB" sz="1050"/>
          </a:p>
          <a:p>
            <a:r>
              <a:rPr lang="en-GB" sz="105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Membership requirements: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You are a Chartered Member of RICS (MRICS or FRICS), AND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You are a Full Member of CICES (</a:t>
            </a:r>
            <a:r>
              <a:rPr lang="en-GB" sz="105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MCInstCES</a:t>
            </a:r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or </a:t>
            </a:r>
            <a:r>
              <a:rPr lang="en-GB" sz="105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FCInstCES</a:t>
            </a:r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)</a:t>
            </a:r>
            <a:endParaRPr lang="en-GB" sz="1050"/>
          </a:p>
          <a:p>
            <a:r>
              <a:rPr lang="en-GB" sz="105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Qualification pathway: You qualified through one of these routes:</a:t>
            </a:r>
            <a:endParaRPr lang="en-GB" sz="1050"/>
          </a:p>
          <a:p>
            <a:r>
              <a:rPr lang="en-GB" sz="105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Via RICS: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MRICS via the Geomatics pathway, with Engineering competency at Level 3 OR</a:t>
            </a:r>
            <a:endParaRPr lang="en-GB" sz="1050"/>
          </a:p>
          <a:p>
            <a:r>
              <a:rPr lang="en-GB" sz="1050" b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Via CICES: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Geospatial Engineering core with Engineering specialism OR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Geospatial Engineering core with Land specialism OR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Commercial Management core with Cost Engineering specialism OR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·       Commercial Management core with Quantity Surveying specialism </a:t>
            </a:r>
            <a:endParaRPr lang="en-GB" sz="1050"/>
          </a:p>
          <a:p>
            <a:r>
              <a:rPr lang="en-GB" sz="105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*Important exceptions: If you qualified with CICES via the Fellowship nomination route or the Construction Law, Photogrammetry/Remote Sensing, or Procurement Engineering specialisms, you are not automatically eligible to apply to RICS via the recognition route. </a:t>
            </a:r>
            <a:endParaRPr lang="en-GB" sz="1050"/>
          </a:p>
          <a:p>
            <a:endParaRPr lang="en-GB" sz="1600" b="1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endParaRPr lang="en-GB" sz="160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endParaRPr lang="en-GB" sz="160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570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29518F-B824-1644-AC14-6FA179950B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Assessment overview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FAF5E-A732-284D-7AE6-D774B8A76FD0}"/>
              </a:ext>
            </a:extLst>
          </p:cNvPr>
          <p:cNvSpPr txBox="1"/>
          <p:nvPr/>
        </p:nvSpPr>
        <p:spPr>
          <a:xfrm>
            <a:off x="3851095" y="2310902"/>
            <a:ext cx="6840854" cy="175260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1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Structured Assessment Process</a:t>
            </a:r>
            <a:endParaRPr lang="en-US" sz="1600" b="1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0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The CCES assessment is aligned with RICS and CICES frameworks ensuring a rigorous evaluation of competencies.</a:t>
            </a:r>
            <a:endParaRPr lang="en-US" sz="1600" b="0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1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Stage One: Written Submission</a:t>
            </a:r>
            <a:endParaRPr lang="en-US" sz="1600" b="1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0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Applicants submit qualifications, employment history, and experience statements for review by a joint assessor panel.</a:t>
            </a:r>
            <a:endParaRPr lang="en-US" sz="1600" b="0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1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Stage Two: Professional Interview</a:t>
            </a:r>
            <a:endParaRPr lang="en-US" sz="1600" b="1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0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An interview explores experience and professional judgment, confirming competence in technical and professional areas.</a:t>
            </a:r>
            <a:endParaRPr lang="en-US" sz="1600" b="0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1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Assessment Purpose</a:t>
            </a:r>
            <a:endParaRPr lang="en-US" sz="1600" b="1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r>
              <a:rPr lang="en-US" sz="1600" b="0" i="0" kern="1200" baseline="0">
                <a:solidFill>
                  <a:srgbClr val="36424A"/>
                </a:solidFill>
                <a:latin typeface="Open Sans Light"/>
                <a:ea typeface="+mn-ea"/>
                <a:cs typeface="Open Sans Light"/>
              </a:rPr>
              <a:t>The assessment is a professional discussion, not adversarial, allowing practitioners to demonstrate capability.</a:t>
            </a:r>
            <a:endParaRPr lang="en-US" sz="1600" b="0" i="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  <a:p>
            <a:pPr defTabSz="1219170">
              <a:lnSpc>
                <a:spcPct val="90000"/>
              </a:lnSpc>
              <a:spcBef>
                <a:spcPts val="1333"/>
              </a:spcBef>
            </a:pPr>
            <a:endParaRPr lang="en-US" sz="1600" kern="1200" baseline="0">
              <a:solidFill>
                <a:srgbClr val="36424A"/>
              </a:solidFill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07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DFC8066-81D2-5742-D89A-ADEA254BB5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353" y="715724"/>
            <a:ext cx="6015687" cy="6271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Submission requirements </a:t>
            </a:r>
            <a:endParaRPr lang="en-GB" sz="3700"/>
          </a:p>
          <a:p>
            <a:endParaRPr lang="en-GB" sz="37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45AB8-56B8-E9CD-9D92-28F9EF78D561}"/>
              </a:ext>
            </a:extLst>
          </p:cNvPr>
          <p:cNvSpPr txBox="1"/>
          <p:nvPr/>
        </p:nvSpPr>
        <p:spPr>
          <a:xfrm>
            <a:off x="588817" y="2332182"/>
            <a:ext cx="7781636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l" rtl="0"/>
            <a:r>
              <a:rPr lang="en-US" sz="1600" b="1" i="0" kern="1200">
                <a:latin typeface="Open Sans Light"/>
                <a:ea typeface="Open Sans Light"/>
                <a:cs typeface="Open Sans Light"/>
              </a:rPr>
              <a:t>Academic and Professional Records</a:t>
            </a:r>
          </a:p>
          <a:p>
            <a:pPr marL="0" indent="0" algn="l" rtl="0"/>
            <a:r>
              <a:rPr lang="en-US" sz="1600" b="0" i="0" kern="1200">
                <a:latin typeface="Open Sans Light"/>
                <a:ea typeface="Open Sans Light"/>
                <a:cs typeface="Open Sans Light"/>
              </a:rPr>
              <a:t>Applicants must submit clear records of academic and professional qualifications showing baseline eligibility.</a:t>
            </a:r>
          </a:p>
          <a:p>
            <a:endParaRPr lang="en-US" sz="1600">
              <a:latin typeface="Open Sans Light"/>
              <a:ea typeface="Open Sans Light"/>
              <a:cs typeface="Open Sans Light"/>
            </a:endParaRPr>
          </a:p>
          <a:p>
            <a:pPr marL="0" indent="0" algn="l" rtl="0"/>
            <a:r>
              <a:rPr lang="en-US" sz="1600" b="1" i="0" kern="1200">
                <a:latin typeface="Open Sans Light"/>
                <a:ea typeface="Open Sans Light"/>
                <a:cs typeface="Open Sans Light"/>
              </a:rPr>
              <a:t>Employment History Details</a:t>
            </a:r>
          </a:p>
          <a:p>
            <a:pPr marL="0" indent="0" algn="l" rtl="0"/>
            <a:r>
              <a:rPr lang="en-US" sz="1600" b="0" i="0" kern="1200">
                <a:latin typeface="Open Sans Light"/>
                <a:ea typeface="Open Sans Light"/>
                <a:cs typeface="Open Sans Light"/>
              </a:rPr>
              <a:t>A detailed employment history focusing on civil engineering surveying roles and career progression is required.</a:t>
            </a:r>
          </a:p>
          <a:p>
            <a:endParaRPr lang="en-US" sz="1600" b="1">
              <a:latin typeface="Open Sans Light"/>
              <a:ea typeface="Open Sans Light"/>
              <a:cs typeface="Open Sans Light"/>
            </a:endParaRPr>
          </a:p>
          <a:p>
            <a:r>
              <a:rPr lang="en-US" sz="1600" b="1" i="0" kern="1200">
                <a:latin typeface="Open Sans Light"/>
                <a:ea typeface="Open Sans Light"/>
                <a:cs typeface="Open Sans Light"/>
              </a:rPr>
              <a:t>Statement of Experience</a:t>
            </a:r>
            <a:endParaRPr lang="en-US" sz="1600" i="0" kern="1200">
              <a:latin typeface="Open Sans Light"/>
              <a:ea typeface="Open Sans Light"/>
              <a:cs typeface="Open Sans Light"/>
            </a:endParaRPr>
          </a:p>
          <a:p>
            <a:pPr marL="0" indent="0" algn="l" rtl="0"/>
            <a:r>
              <a:rPr lang="en-US" sz="1600" b="0" i="0" kern="1200">
                <a:latin typeface="Open Sans Light"/>
                <a:ea typeface="Open Sans Light"/>
                <a:cs typeface="Open Sans Light"/>
              </a:rPr>
              <a:t>The statement of experience must map work-based examples to CCES competency requirements demonstrating responsibility and impact.</a:t>
            </a:r>
          </a:p>
          <a:p>
            <a:endParaRPr lang="en-US" sz="1600">
              <a:latin typeface="Open Sans Light"/>
              <a:ea typeface="Open Sans Light"/>
              <a:cs typeface="Open Sans Light"/>
            </a:endParaRPr>
          </a:p>
          <a:p>
            <a:pPr marL="0" indent="0" algn="l" rtl="0"/>
            <a:r>
              <a:rPr lang="en-US" sz="1600" b="1" i="0" kern="1200">
                <a:latin typeface="Open Sans Light"/>
                <a:ea typeface="Open Sans Light"/>
                <a:cs typeface="Open Sans Light"/>
              </a:rPr>
              <a:t>Application Fee and Eligibility</a:t>
            </a:r>
          </a:p>
          <a:p>
            <a:pPr marL="0" indent="0" algn="l" rtl="0"/>
            <a:r>
              <a:rPr lang="en-US" sz="1600" b="0" i="0" kern="1200">
                <a:latin typeface="Open Sans Light"/>
                <a:ea typeface="Open Sans Light"/>
                <a:cs typeface="Open Sans Light"/>
              </a:rPr>
              <a:t>The application fee is £250, relevant for specific CICES and RICS members with clear guidance and templates available.</a:t>
            </a:r>
          </a:p>
          <a:p>
            <a:pPr algn="ctr"/>
            <a:endParaRPr lang="en-GB" sz="160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2243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179C23-A69C-327D-10FC-B1A76A207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700">
                <a:latin typeface="Open Sans Light"/>
                <a:ea typeface="Open Sans Light"/>
                <a:cs typeface="Open Sans Light"/>
              </a:rPr>
              <a:t>Interview Structure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665E269-F580-A47A-32C2-1F6E3F5C5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051607"/>
              </p:ext>
            </p:extLst>
          </p:nvPr>
        </p:nvGraphicFramePr>
        <p:xfrm>
          <a:off x="3836940" y="2671436"/>
          <a:ext cx="7897092" cy="320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29546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RICS Brand Colours">
      <a:dk1>
        <a:srgbClr val="36424A"/>
      </a:dk1>
      <a:lt1>
        <a:srgbClr val="4D3069"/>
      </a:lt1>
      <a:dk2>
        <a:srgbClr val="3CB4FF"/>
      </a:dk2>
      <a:lt2>
        <a:srgbClr val="646E7A"/>
      </a:lt2>
      <a:accent1>
        <a:srgbClr val="21E66E"/>
      </a:accent1>
      <a:accent2>
        <a:srgbClr val="007E88"/>
      </a:accent2>
      <a:accent3>
        <a:srgbClr val="C8BC78"/>
      </a:accent3>
      <a:accent4>
        <a:srgbClr val="9C2339"/>
      </a:accent4>
      <a:accent5>
        <a:srgbClr val="B4BECD"/>
      </a:accent5>
      <a:accent6>
        <a:srgbClr val="0F4DBC"/>
      </a:accent6>
      <a:hlink>
        <a:srgbClr val="4D3069"/>
      </a:hlink>
      <a:folHlink>
        <a:srgbClr val="4D3069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ICS_Event_Slides_Template">
  <a:themeElements>
    <a:clrScheme name="RICS">
      <a:dk1>
        <a:srgbClr val="36424A"/>
      </a:dk1>
      <a:lt1>
        <a:srgbClr val="4D3069"/>
      </a:lt1>
      <a:dk2>
        <a:srgbClr val="3CB4FF"/>
      </a:dk2>
      <a:lt2>
        <a:srgbClr val="646E7A"/>
      </a:lt2>
      <a:accent1>
        <a:srgbClr val="21E66E"/>
      </a:accent1>
      <a:accent2>
        <a:srgbClr val="007E88"/>
      </a:accent2>
      <a:accent3>
        <a:srgbClr val="C8BC78"/>
      </a:accent3>
      <a:accent4>
        <a:srgbClr val="9C2339"/>
      </a:accent4>
      <a:accent5>
        <a:srgbClr val="B4BECD"/>
      </a:accent5>
      <a:accent6>
        <a:srgbClr val="0F4DBC"/>
      </a:accent6>
      <a:hlink>
        <a:srgbClr val="4D3069"/>
      </a:hlink>
      <a:folHlink>
        <a:srgbClr val="4D30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1E05EC15-5EDC-614D-B8FF-8E2820E6CDD9}" vid="{5D7856E3-2A9A-D043-B65F-C466E39BC4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772C00D03394E9BE93E3573A73046" ma:contentTypeVersion="18" ma:contentTypeDescription="Create a new document." ma:contentTypeScope="" ma:versionID="e8b802e39a7487a82dfda2da5ef70fff">
  <xsd:schema xmlns:xsd="http://www.w3.org/2001/XMLSchema" xmlns:xs="http://www.w3.org/2001/XMLSchema" xmlns:p="http://schemas.microsoft.com/office/2006/metadata/properties" xmlns:ns1="http://schemas.microsoft.com/sharepoint/v3" xmlns:ns2="7351700b-1b2c-46f8-b32a-d7604b8ca8f9" xmlns:ns3="f9772f14-06fc-4687-9794-6396cbd073f0" targetNamespace="http://schemas.microsoft.com/office/2006/metadata/properties" ma:root="true" ma:fieldsID="f83de41c23467b72b45bd06ea041f51a" ns1:_="" ns2:_="" ns3:_="">
    <xsd:import namespace="http://schemas.microsoft.com/sharepoint/v3"/>
    <xsd:import namespace="7351700b-1b2c-46f8-b32a-d7604b8ca8f9"/>
    <xsd:import namespace="f9772f14-06fc-4687-9794-6396cbd073f0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1700b-1b2c-46f8-b32a-d7604b8ca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4304bd5-d9e5-49e7-ba50-dbfb8c84c0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72f14-06fc-4687-9794-6396cbd073f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ef58aa7-121e-4f1f-ab34-faceb612a7c2}" ma:internalName="TaxCatchAll" ma:showField="CatchAllData" ma:web="f9772f14-06fc-4687-9794-6396cbd073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7351700b-1b2c-46f8-b32a-d7604b8ca8f9">
      <Terms xmlns="http://schemas.microsoft.com/office/infopath/2007/PartnerControls"/>
    </lcf76f155ced4ddcb4097134ff3c332f>
    <TaxCatchAll xmlns="f9772f14-06fc-4687-9794-6396cbd073f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640DA2-F484-4876-A279-6F6DDF472B6E}">
  <ds:schemaRefs>
    <ds:schemaRef ds:uri="7351700b-1b2c-46f8-b32a-d7604b8ca8f9"/>
    <ds:schemaRef ds:uri="f9772f14-06fc-4687-9794-6396cbd073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33AFD43-6F05-4C0A-8055-1DA1EBEA0293}">
  <ds:schemaRefs>
    <ds:schemaRef ds:uri="7351700b-1b2c-46f8-b32a-d7604b8ca8f9"/>
    <ds:schemaRef ds:uri="f9772f14-06fc-4687-9794-6396cbd073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E5FA6D-429A-49B6-873B-396D418BF3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852</Words>
  <Application>Microsoft Macintosh PowerPoint</Application>
  <PresentationFormat>Widescreen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Open Sans</vt:lpstr>
      <vt:lpstr>Open Sans Light</vt:lpstr>
      <vt:lpstr>Wingdings</vt:lpstr>
      <vt:lpstr>Custom Design</vt:lpstr>
      <vt:lpstr>RICS_Event_Slides_Template</vt:lpstr>
      <vt:lpstr>Chartered Civil Engineering Surveyor designation</vt:lpstr>
      <vt:lpstr>Inside this session</vt:lpstr>
      <vt:lpstr>CCES Designation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Membership pathways </vt:lpstr>
      <vt:lpstr>PowerPoint Presentation</vt:lpstr>
      <vt:lpstr>Q&amp;A Session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Sandesh Bhambra</dc:creator>
  <cp:lastModifiedBy>Vicky Brown</cp:lastModifiedBy>
  <cp:revision>4</cp:revision>
  <dcterms:created xsi:type="dcterms:W3CDTF">2026-03-05T20:11:37Z</dcterms:created>
  <dcterms:modified xsi:type="dcterms:W3CDTF">2026-05-13T09:55:16Z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0x0101006A1772C00D03394E9BE93E3573A73046</vt:lpwstr>
  </property>
  <property fmtid="{D5CDD505-2E9C-101B-9397-08002B2CF9AE}" pid="3" name="MediaServiceImageTags">
    <vt:lpwstr/>
  </property>
</Properties>
</file>