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80" r:id="rId6"/>
    <p:sldId id="326" r:id="rId7"/>
    <p:sldId id="327" r:id="rId8"/>
    <p:sldId id="328" r:id="rId9"/>
    <p:sldId id="332" r:id="rId10"/>
    <p:sldId id="329" r:id="rId11"/>
    <p:sldId id="340" r:id="rId12"/>
    <p:sldId id="343" r:id="rId13"/>
    <p:sldId id="344" r:id="rId14"/>
    <p:sldId id="342" r:id="rId15"/>
    <p:sldId id="341" r:id="rId16"/>
    <p:sldId id="330" r:id="rId17"/>
    <p:sldId id="331" r:id="rId18"/>
    <p:sldId id="339" r:id="rId19"/>
    <p:sldId id="338" r:id="rId20"/>
    <p:sldId id="334" r:id="rId21"/>
    <p:sldId id="333" r:id="rId22"/>
    <p:sldId id="320" r:id="rId23"/>
  </p:sldIdLst>
  <p:sldSz cx="9144000" cy="6858000" type="screen4x3"/>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9AF127-1C6C-4AA0-92B3-506802AFBBCF}" v="19" dt="2026-04-29T15:21:26.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50" autoAdjust="0"/>
  </p:normalViewPr>
  <p:slideViewPr>
    <p:cSldViewPr>
      <p:cViewPr varScale="1">
        <p:scale>
          <a:sx n="74" d="100"/>
          <a:sy n="74" d="100"/>
        </p:scale>
        <p:origin x="1714" y="67"/>
      </p:cViewPr>
      <p:guideLst>
        <p:guide orient="horz" pos="2160"/>
        <p:guide pos="278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mes, Adam" userId="4049b16a-c364-4f5e-9e53-4eb9a72c0399" providerId="ADAL" clId="{0FAE3863-F84D-4180-BF41-E4DEBBEE3E73}"/>
    <pc:docChg chg="undo custSel addSld delSld modSld sldOrd">
      <pc:chgData name="Holmes, Adam" userId="4049b16a-c364-4f5e-9e53-4eb9a72c0399" providerId="ADAL" clId="{0FAE3863-F84D-4180-BF41-E4DEBBEE3E73}" dt="2026-04-29T15:22:13.315" v="673" actId="313"/>
      <pc:docMkLst>
        <pc:docMk/>
      </pc:docMkLst>
      <pc:sldChg chg="modSp mod">
        <pc:chgData name="Holmes, Adam" userId="4049b16a-c364-4f5e-9e53-4eb9a72c0399" providerId="ADAL" clId="{0FAE3863-F84D-4180-BF41-E4DEBBEE3E73}" dt="2026-04-27T08:56:43.974" v="16" actId="20577"/>
        <pc:sldMkLst>
          <pc:docMk/>
          <pc:sldMk cId="1495392387" sldId="256"/>
        </pc:sldMkLst>
        <pc:spChg chg="mod">
          <ac:chgData name="Holmes, Adam" userId="4049b16a-c364-4f5e-9e53-4eb9a72c0399" providerId="ADAL" clId="{0FAE3863-F84D-4180-BF41-E4DEBBEE3E73}" dt="2026-04-27T08:56:43.974" v="16" actId="20577"/>
          <ac:spMkLst>
            <pc:docMk/>
            <pc:sldMk cId="1495392387" sldId="256"/>
            <ac:spMk id="3" creationId="{00000000-0000-0000-0000-000000000000}"/>
          </ac:spMkLst>
        </pc:spChg>
      </pc:sldChg>
      <pc:sldChg chg="modSp mod">
        <pc:chgData name="Holmes, Adam" userId="4049b16a-c364-4f5e-9e53-4eb9a72c0399" providerId="ADAL" clId="{0FAE3863-F84D-4180-BF41-E4DEBBEE3E73}" dt="2026-04-27T09:09:10.035" v="167" actId="14100"/>
        <pc:sldMkLst>
          <pc:docMk/>
          <pc:sldMk cId="3762221350" sldId="320"/>
        </pc:sldMkLst>
        <pc:spChg chg="mod">
          <ac:chgData name="Holmes, Adam" userId="4049b16a-c364-4f5e-9e53-4eb9a72c0399" providerId="ADAL" clId="{0FAE3863-F84D-4180-BF41-E4DEBBEE3E73}" dt="2026-04-27T09:09:10.035" v="167" actId="14100"/>
          <ac:spMkLst>
            <pc:docMk/>
            <pc:sldMk cId="3762221350" sldId="320"/>
            <ac:spMk id="2" creationId="{00000000-0000-0000-0000-000000000000}"/>
          </ac:spMkLst>
        </pc:spChg>
      </pc:sldChg>
      <pc:sldChg chg="modSp mod">
        <pc:chgData name="Holmes, Adam" userId="4049b16a-c364-4f5e-9e53-4eb9a72c0399" providerId="ADAL" clId="{0FAE3863-F84D-4180-BF41-E4DEBBEE3E73}" dt="2026-04-27T08:57:21.640" v="18" actId="113"/>
        <pc:sldMkLst>
          <pc:docMk/>
          <pc:sldMk cId="734858987" sldId="327"/>
        </pc:sldMkLst>
        <pc:spChg chg="mod">
          <ac:chgData name="Holmes, Adam" userId="4049b16a-c364-4f5e-9e53-4eb9a72c0399" providerId="ADAL" clId="{0FAE3863-F84D-4180-BF41-E4DEBBEE3E73}" dt="2026-04-27T08:57:21.640" v="18" actId="113"/>
          <ac:spMkLst>
            <pc:docMk/>
            <pc:sldMk cId="734858987" sldId="327"/>
            <ac:spMk id="3" creationId="{00000000-0000-0000-0000-000000000000}"/>
          </ac:spMkLst>
        </pc:spChg>
      </pc:sldChg>
      <pc:sldChg chg="modSp mod">
        <pc:chgData name="Holmes, Adam" userId="4049b16a-c364-4f5e-9e53-4eb9a72c0399" providerId="ADAL" clId="{0FAE3863-F84D-4180-BF41-E4DEBBEE3E73}" dt="2026-04-29T15:04:45.538" v="220" actId="20577"/>
        <pc:sldMkLst>
          <pc:docMk/>
          <pc:sldMk cId="734138704" sldId="329"/>
        </pc:sldMkLst>
        <pc:spChg chg="mod">
          <ac:chgData name="Holmes, Adam" userId="4049b16a-c364-4f5e-9e53-4eb9a72c0399" providerId="ADAL" clId="{0FAE3863-F84D-4180-BF41-E4DEBBEE3E73}" dt="2026-04-29T15:04:45.538" v="220" actId="20577"/>
          <ac:spMkLst>
            <pc:docMk/>
            <pc:sldMk cId="734138704" sldId="329"/>
            <ac:spMk id="3" creationId="{7FE087BA-9089-4B3A-B590-497E430D7328}"/>
          </ac:spMkLst>
        </pc:spChg>
      </pc:sldChg>
      <pc:sldChg chg="modSp mod">
        <pc:chgData name="Holmes, Adam" userId="4049b16a-c364-4f5e-9e53-4eb9a72c0399" providerId="ADAL" clId="{0FAE3863-F84D-4180-BF41-E4DEBBEE3E73}" dt="2026-04-27T09:00:55.350" v="22" actId="1076"/>
        <pc:sldMkLst>
          <pc:docMk/>
          <pc:sldMk cId="3672855561" sldId="330"/>
        </pc:sldMkLst>
        <pc:picChg chg="mod">
          <ac:chgData name="Holmes, Adam" userId="4049b16a-c364-4f5e-9e53-4eb9a72c0399" providerId="ADAL" clId="{0FAE3863-F84D-4180-BF41-E4DEBBEE3E73}" dt="2026-04-27T09:00:55.350" v="22" actId="1076"/>
          <ac:picMkLst>
            <pc:docMk/>
            <pc:sldMk cId="3672855561" sldId="330"/>
            <ac:picMk id="3" creationId="{33A196AB-CFA2-6F0A-F8CB-C3417EB4CA48}"/>
          </ac:picMkLst>
        </pc:picChg>
      </pc:sldChg>
      <pc:sldChg chg="modSp mod">
        <pc:chgData name="Holmes, Adam" userId="4049b16a-c364-4f5e-9e53-4eb9a72c0399" providerId="ADAL" clId="{0FAE3863-F84D-4180-BF41-E4DEBBEE3E73}" dt="2026-04-29T15:03:42.262" v="208" actId="20577"/>
        <pc:sldMkLst>
          <pc:docMk/>
          <pc:sldMk cId="4112636262" sldId="331"/>
        </pc:sldMkLst>
        <pc:spChg chg="mod">
          <ac:chgData name="Holmes, Adam" userId="4049b16a-c364-4f5e-9e53-4eb9a72c0399" providerId="ADAL" clId="{0FAE3863-F84D-4180-BF41-E4DEBBEE3E73}" dt="2026-04-27T09:01:30.768" v="53" actId="20577"/>
          <ac:spMkLst>
            <pc:docMk/>
            <pc:sldMk cId="4112636262" sldId="331"/>
            <ac:spMk id="2" creationId="{AF5DABD7-9EFC-40D2-9F5C-1975E2C3BAC1}"/>
          </ac:spMkLst>
        </pc:spChg>
        <pc:spChg chg="mod">
          <ac:chgData name="Holmes, Adam" userId="4049b16a-c364-4f5e-9e53-4eb9a72c0399" providerId="ADAL" clId="{0FAE3863-F84D-4180-BF41-E4DEBBEE3E73}" dt="2026-04-29T15:03:42.262" v="208" actId="20577"/>
          <ac:spMkLst>
            <pc:docMk/>
            <pc:sldMk cId="4112636262" sldId="331"/>
            <ac:spMk id="3" creationId="{8AC61716-6ACD-4C98-9DB0-D59ACC537454}"/>
          </ac:spMkLst>
        </pc:spChg>
      </pc:sldChg>
      <pc:sldChg chg="modSp add mod">
        <pc:chgData name="Holmes, Adam" userId="4049b16a-c364-4f5e-9e53-4eb9a72c0399" providerId="ADAL" clId="{0FAE3863-F84D-4180-BF41-E4DEBBEE3E73}" dt="2026-04-27T09:02:10.920" v="66" actId="20577"/>
        <pc:sldMkLst>
          <pc:docMk/>
          <pc:sldMk cId="1902336957" sldId="338"/>
        </pc:sldMkLst>
        <pc:spChg chg="mod">
          <ac:chgData name="Holmes, Adam" userId="4049b16a-c364-4f5e-9e53-4eb9a72c0399" providerId="ADAL" clId="{0FAE3863-F84D-4180-BF41-E4DEBBEE3E73}" dt="2026-04-27T09:02:10.920" v="66" actId="20577"/>
          <ac:spMkLst>
            <pc:docMk/>
            <pc:sldMk cId="1902336957" sldId="338"/>
            <ac:spMk id="2" creationId="{D9DBD293-D5CD-B68E-B645-ED21EFE8E31A}"/>
          </ac:spMkLst>
        </pc:spChg>
        <pc:spChg chg="mod">
          <ac:chgData name="Holmes, Adam" userId="4049b16a-c364-4f5e-9e53-4eb9a72c0399" providerId="ADAL" clId="{0FAE3863-F84D-4180-BF41-E4DEBBEE3E73}" dt="2026-04-27T09:02:00.999" v="58" actId="27636"/>
          <ac:spMkLst>
            <pc:docMk/>
            <pc:sldMk cId="1902336957" sldId="338"/>
            <ac:spMk id="3" creationId="{899C1D12-42E6-9044-E97E-54BDDDCAFD3C}"/>
          </ac:spMkLst>
        </pc:spChg>
      </pc:sldChg>
      <pc:sldChg chg="modSp add mod">
        <pc:chgData name="Holmes, Adam" userId="4049b16a-c364-4f5e-9e53-4eb9a72c0399" providerId="ADAL" clId="{0FAE3863-F84D-4180-BF41-E4DEBBEE3E73}" dt="2026-04-27T09:08:09.199" v="156" actId="108"/>
        <pc:sldMkLst>
          <pc:docMk/>
          <pc:sldMk cId="709076939" sldId="339"/>
        </pc:sldMkLst>
        <pc:spChg chg="mod">
          <ac:chgData name="Holmes, Adam" userId="4049b16a-c364-4f5e-9e53-4eb9a72c0399" providerId="ADAL" clId="{0FAE3863-F84D-4180-BF41-E4DEBBEE3E73}" dt="2026-04-27T09:05:21.206" v="151" actId="20577"/>
          <ac:spMkLst>
            <pc:docMk/>
            <pc:sldMk cId="709076939" sldId="339"/>
            <ac:spMk id="2" creationId="{4B719B98-59EC-185E-0785-F8EA3C923D4E}"/>
          </ac:spMkLst>
        </pc:spChg>
        <pc:spChg chg="mod">
          <ac:chgData name="Holmes, Adam" userId="4049b16a-c364-4f5e-9e53-4eb9a72c0399" providerId="ADAL" clId="{0FAE3863-F84D-4180-BF41-E4DEBBEE3E73}" dt="2026-04-27T09:08:09.199" v="156" actId="108"/>
          <ac:spMkLst>
            <pc:docMk/>
            <pc:sldMk cId="709076939" sldId="339"/>
            <ac:spMk id="3" creationId="{529534AA-D8DF-6CC0-06AB-887E047EA205}"/>
          </ac:spMkLst>
        </pc:spChg>
      </pc:sldChg>
      <pc:sldChg chg="modSp add mod">
        <pc:chgData name="Holmes, Adam" userId="4049b16a-c364-4f5e-9e53-4eb9a72c0399" providerId="ADAL" clId="{0FAE3863-F84D-4180-BF41-E4DEBBEE3E73}" dt="2026-04-29T15:08:00.293" v="255" actId="313"/>
        <pc:sldMkLst>
          <pc:docMk/>
          <pc:sldMk cId="1633774323" sldId="340"/>
        </pc:sldMkLst>
        <pc:spChg chg="mod">
          <ac:chgData name="Holmes, Adam" userId="4049b16a-c364-4f5e-9e53-4eb9a72c0399" providerId="ADAL" clId="{0FAE3863-F84D-4180-BF41-E4DEBBEE3E73}" dt="2026-04-29T15:08:00.293" v="255" actId="313"/>
          <ac:spMkLst>
            <pc:docMk/>
            <pc:sldMk cId="1633774323" sldId="340"/>
            <ac:spMk id="3" creationId="{DB608D8F-FED1-F04A-A60A-F17FA91B20AF}"/>
          </ac:spMkLst>
        </pc:spChg>
      </pc:sldChg>
      <pc:sldChg chg="modSp add mod">
        <pc:chgData name="Holmes, Adam" userId="4049b16a-c364-4f5e-9e53-4eb9a72c0399" providerId="ADAL" clId="{0FAE3863-F84D-4180-BF41-E4DEBBEE3E73}" dt="2026-04-29T15:17:02.275" v="465" actId="20577"/>
        <pc:sldMkLst>
          <pc:docMk/>
          <pc:sldMk cId="2795725115" sldId="341"/>
        </pc:sldMkLst>
        <pc:spChg chg="mod">
          <ac:chgData name="Holmes, Adam" userId="4049b16a-c364-4f5e-9e53-4eb9a72c0399" providerId="ADAL" clId="{0FAE3863-F84D-4180-BF41-E4DEBBEE3E73}" dt="2026-04-29T15:16:30.302" v="437"/>
          <ac:spMkLst>
            <pc:docMk/>
            <pc:sldMk cId="2795725115" sldId="341"/>
            <ac:spMk id="2" creationId="{A10FC280-1A84-2652-A1E2-C6289D6397EE}"/>
          </ac:spMkLst>
        </pc:spChg>
        <pc:spChg chg="mod">
          <ac:chgData name="Holmes, Adam" userId="4049b16a-c364-4f5e-9e53-4eb9a72c0399" providerId="ADAL" clId="{0FAE3863-F84D-4180-BF41-E4DEBBEE3E73}" dt="2026-04-29T15:17:02.275" v="465" actId="20577"/>
          <ac:spMkLst>
            <pc:docMk/>
            <pc:sldMk cId="2795725115" sldId="341"/>
            <ac:spMk id="3" creationId="{C2B3194E-AACF-551C-E40C-46263C1001CA}"/>
          </ac:spMkLst>
        </pc:spChg>
      </pc:sldChg>
      <pc:sldChg chg="modSp add mod ord">
        <pc:chgData name="Holmes, Adam" userId="4049b16a-c364-4f5e-9e53-4eb9a72c0399" providerId="ADAL" clId="{0FAE3863-F84D-4180-BF41-E4DEBBEE3E73}" dt="2026-04-29T15:16:24.794" v="436" actId="20577"/>
        <pc:sldMkLst>
          <pc:docMk/>
          <pc:sldMk cId="3753754166" sldId="342"/>
        </pc:sldMkLst>
        <pc:spChg chg="mod">
          <ac:chgData name="Holmes, Adam" userId="4049b16a-c364-4f5e-9e53-4eb9a72c0399" providerId="ADAL" clId="{0FAE3863-F84D-4180-BF41-E4DEBBEE3E73}" dt="2026-04-29T15:16:24.794" v="436" actId="20577"/>
          <ac:spMkLst>
            <pc:docMk/>
            <pc:sldMk cId="3753754166" sldId="342"/>
            <ac:spMk id="2" creationId="{4BE5E51F-1A4F-C59D-8510-4073AD289877}"/>
          </ac:spMkLst>
        </pc:spChg>
      </pc:sldChg>
      <pc:sldChg chg="modSp add mod">
        <pc:chgData name="Holmes, Adam" userId="4049b16a-c364-4f5e-9e53-4eb9a72c0399" providerId="ADAL" clId="{0FAE3863-F84D-4180-BF41-E4DEBBEE3E73}" dt="2026-04-29T15:20:19.605" v="608" actId="20577"/>
        <pc:sldMkLst>
          <pc:docMk/>
          <pc:sldMk cId="1122563116" sldId="343"/>
        </pc:sldMkLst>
        <pc:spChg chg="mod">
          <ac:chgData name="Holmes, Adam" userId="4049b16a-c364-4f5e-9e53-4eb9a72c0399" providerId="ADAL" clId="{0FAE3863-F84D-4180-BF41-E4DEBBEE3E73}" dt="2026-04-29T15:17:27.440" v="490" actId="20577"/>
          <ac:spMkLst>
            <pc:docMk/>
            <pc:sldMk cId="1122563116" sldId="343"/>
            <ac:spMk id="2" creationId="{F323B4A8-DCF9-376D-9495-1D888E90D557}"/>
          </ac:spMkLst>
        </pc:spChg>
        <pc:spChg chg="mod">
          <ac:chgData name="Holmes, Adam" userId="4049b16a-c364-4f5e-9e53-4eb9a72c0399" providerId="ADAL" clId="{0FAE3863-F84D-4180-BF41-E4DEBBEE3E73}" dt="2026-04-29T15:20:19.605" v="608" actId="20577"/>
          <ac:spMkLst>
            <pc:docMk/>
            <pc:sldMk cId="1122563116" sldId="343"/>
            <ac:spMk id="3" creationId="{EBF4420D-15A6-F91B-8E21-EDC97E4F1331}"/>
          </ac:spMkLst>
        </pc:spChg>
      </pc:sldChg>
      <pc:sldChg chg="modSp add mod">
        <pc:chgData name="Holmes, Adam" userId="4049b16a-c364-4f5e-9e53-4eb9a72c0399" providerId="ADAL" clId="{0FAE3863-F84D-4180-BF41-E4DEBBEE3E73}" dt="2026-04-29T15:22:13.315" v="673" actId="313"/>
        <pc:sldMkLst>
          <pc:docMk/>
          <pc:sldMk cId="3212436053" sldId="344"/>
        </pc:sldMkLst>
        <pc:spChg chg="mod">
          <ac:chgData name="Holmes, Adam" userId="4049b16a-c364-4f5e-9e53-4eb9a72c0399" providerId="ADAL" clId="{0FAE3863-F84D-4180-BF41-E4DEBBEE3E73}" dt="2026-04-29T15:22:13.315" v="673" actId="313"/>
          <ac:spMkLst>
            <pc:docMk/>
            <pc:sldMk cId="3212436053" sldId="344"/>
            <ac:spMk id="3" creationId="{86D99440-ACC3-D6E6-3BCD-6A9892DBF44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513" cy="513858"/>
          </a:xfrm>
          <a:prstGeom prst="rect">
            <a:avLst/>
          </a:prstGeom>
        </p:spPr>
        <p:txBody>
          <a:bodyPr vert="horz" lIns="94778" tIns="47389" rIns="94778" bIns="47389" rtlCol="0"/>
          <a:lstStyle>
            <a:lvl1pPr algn="l">
              <a:defRPr sz="1200"/>
            </a:lvl1pPr>
          </a:lstStyle>
          <a:p>
            <a:endParaRPr lang="en-GB"/>
          </a:p>
        </p:txBody>
      </p:sp>
      <p:sp>
        <p:nvSpPr>
          <p:cNvPr id="3" name="Date Placeholder 2"/>
          <p:cNvSpPr>
            <a:spLocks noGrp="1"/>
          </p:cNvSpPr>
          <p:nvPr>
            <p:ph type="dt" idx="1"/>
          </p:nvPr>
        </p:nvSpPr>
        <p:spPr>
          <a:xfrm>
            <a:off x="4022304" y="1"/>
            <a:ext cx="3078513" cy="513858"/>
          </a:xfrm>
          <a:prstGeom prst="rect">
            <a:avLst/>
          </a:prstGeom>
        </p:spPr>
        <p:txBody>
          <a:bodyPr vert="horz" lIns="94778" tIns="47389" rIns="94778" bIns="47389" rtlCol="0"/>
          <a:lstStyle>
            <a:lvl1pPr algn="r">
              <a:defRPr sz="1200"/>
            </a:lvl1pPr>
          </a:lstStyle>
          <a:p>
            <a:fld id="{83AFB3BC-E5C5-4227-AF7B-0472D0681FEE}" type="datetimeFigureOut">
              <a:rPr lang="en-GB" smtClean="0"/>
              <a:t>29/04/2026</a:t>
            </a:fld>
            <a:endParaRPr lang="en-GB"/>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4778" tIns="47389" rIns="94778" bIns="47389" rtlCol="0" anchor="ctr"/>
          <a:lstStyle/>
          <a:p>
            <a:endParaRPr lang="en-GB"/>
          </a:p>
        </p:txBody>
      </p:sp>
      <p:sp>
        <p:nvSpPr>
          <p:cNvPr id="5" name="Notes Placeholder 4"/>
          <p:cNvSpPr>
            <a:spLocks noGrp="1"/>
          </p:cNvSpPr>
          <p:nvPr>
            <p:ph type="body" sz="quarter" idx="3"/>
          </p:nvPr>
        </p:nvSpPr>
        <p:spPr>
          <a:xfrm>
            <a:off x="709917" y="4925838"/>
            <a:ext cx="5682643" cy="4029040"/>
          </a:xfrm>
          <a:prstGeom prst="rect">
            <a:avLst/>
          </a:prstGeom>
        </p:spPr>
        <p:txBody>
          <a:bodyPr vert="horz" lIns="94778" tIns="47389" rIns="94778" bIns="473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8513" cy="513858"/>
          </a:xfrm>
          <a:prstGeom prst="rect">
            <a:avLst/>
          </a:prstGeom>
        </p:spPr>
        <p:txBody>
          <a:bodyPr vert="horz" lIns="94778" tIns="47389" rIns="94778" bIns="47389" rtlCol="0" anchor="b"/>
          <a:lstStyle>
            <a:lvl1pPr algn="l">
              <a:defRPr sz="1200"/>
            </a:lvl1pPr>
          </a:lstStyle>
          <a:p>
            <a:endParaRPr lang="en-GB"/>
          </a:p>
        </p:txBody>
      </p:sp>
      <p:sp>
        <p:nvSpPr>
          <p:cNvPr id="7" name="Slide Number Placeholder 6"/>
          <p:cNvSpPr>
            <a:spLocks noGrp="1"/>
          </p:cNvSpPr>
          <p:nvPr>
            <p:ph type="sldNum" sz="quarter" idx="5"/>
          </p:nvPr>
        </p:nvSpPr>
        <p:spPr>
          <a:xfrm>
            <a:off x="4022304" y="9720755"/>
            <a:ext cx="3078513" cy="513858"/>
          </a:xfrm>
          <a:prstGeom prst="rect">
            <a:avLst/>
          </a:prstGeom>
        </p:spPr>
        <p:txBody>
          <a:bodyPr vert="horz" lIns="94778" tIns="47389" rIns="94778" bIns="47389" rtlCol="0" anchor="b"/>
          <a:lstStyle>
            <a:lvl1pPr algn="r">
              <a:defRPr sz="1200"/>
            </a:lvl1pPr>
          </a:lstStyle>
          <a:p>
            <a:fld id="{DAF30C4E-259E-468E-8916-F96996B929BC}" type="slidenum">
              <a:rPr lang="en-GB" smtClean="0"/>
              <a:t>‹#›</a:t>
            </a:fld>
            <a:endParaRPr lang="en-GB"/>
          </a:p>
        </p:txBody>
      </p:sp>
    </p:spTree>
    <p:extLst>
      <p:ext uri="{BB962C8B-B14F-4D97-AF65-F5344CB8AC3E}">
        <p14:creationId xmlns:p14="http://schemas.microsoft.com/office/powerpoint/2010/main" val="877196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F30C4E-259E-468E-8916-F96996B929BC}" type="slidenum">
              <a:rPr lang="en-GB" smtClean="0"/>
              <a:t>1</a:t>
            </a:fld>
            <a:endParaRPr lang="en-GB"/>
          </a:p>
        </p:txBody>
      </p:sp>
    </p:spTree>
    <p:extLst>
      <p:ext uri="{BB962C8B-B14F-4D97-AF65-F5344CB8AC3E}">
        <p14:creationId xmlns:p14="http://schemas.microsoft.com/office/powerpoint/2010/main" val="3614137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F7E1E-7FC6-B2DE-EC82-31CF8D4E5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B22B3-CE09-90CB-F840-9FEA485A7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9BFED8-0BDF-75B5-42C3-6C1A57F81170}"/>
              </a:ext>
            </a:extLst>
          </p:cNvPr>
          <p:cNvSpPr>
            <a:spLocks noGrp="1"/>
          </p:cNvSpPr>
          <p:nvPr>
            <p:ph type="body" idx="1"/>
          </p:nvPr>
        </p:nvSpPr>
        <p:spPr/>
        <p:txBody>
          <a:bodyPr/>
          <a:lstStyle/>
          <a:p>
            <a:r>
              <a:rPr lang="en-GB" dirty="0"/>
              <a:t>POWERS OF COUNCIL - </a:t>
            </a:r>
            <a:r>
              <a:rPr lang="en-GB" dirty="0">
                <a:solidFill>
                  <a:prstClr val="black"/>
                </a:solidFill>
              </a:rPr>
              <a:t>See clause 53 to 57 of Bye-laws</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Can appoint and remove CEO and Secretary</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Establish or dissolve local &amp; regional divisions</a:t>
            </a:r>
          </a:p>
          <a:p>
            <a:pPr defTabSz="947776">
              <a:spcBef>
                <a:spcPct val="20000"/>
              </a:spcBef>
            </a:pPr>
            <a:r>
              <a:rPr lang="en-GB" sz="1000" i="1" dirty="0">
                <a:solidFill>
                  <a:prstClr val="black"/>
                </a:solidFill>
              </a:rPr>
              <a:t>Clause 54</a:t>
            </a:r>
          </a:p>
          <a:p>
            <a:pPr marL="414652" lvl="1" defTabSz="947776">
              <a:spcBef>
                <a:spcPct val="20000"/>
              </a:spcBef>
            </a:pPr>
            <a:r>
              <a:rPr lang="en-GB" sz="1000" i="1" dirty="0">
                <a:solidFill>
                  <a:prstClr val="black"/>
                </a:solidFill>
              </a:rPr>
              <a:t>The Council shall have power to establish committees and to delegate its powers and functions (other than the power to make Regulations or its non-delegable powers as trustees) to regulate, and to dissolve, such committees with such functions as the Council may think fit. The members of such committees may include persons who are not members of the Council or of the Institution. The members of every committee established by the Council shall have power to establish and dissolve sub-committees subject to such directions as the Council may from time to time impose. The exercise by any committee of any power or function delegated to it by the Council shall be reported to the Council as soon as practicable.</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Delegate financial maters</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Regulate meetings of committees</a:t>
            </a:r>
          </a:p>
          <a:p>
            <a:endParaRPr lang="en-GB" dirty="0"/>
          </a:p>
        </p:txBody>
      </p:sp>
      <p:sp>
        <p:nvSpPr>
          <p:cNvPr id="4" name="Slide Number Placeholder 3">
            <a:extLst>
              <a:ext uri="{FF2B5EF4-FFF2-40B4-BE49-F238E27FC236}">
                <a16:creationId xmlns:a16="http://schemas.microsoft.com/office/drawing/2014/main" id="{ABDBFC1C-3681-DB7F-8B97-ABEC1D983956}"/>
              </a:ext>
            </a:extLst>
          </p:cNvPr>
          <p:cNvSpPr>
            <a:spLocks noGrp="1"/>
          </p:cNvSpPr>
          <p:nvPr>
            <p:ph type="sldNum" sz="quarter" idx="10"/>
          </p:nvPr>
        </p:nvSpPr>
        <p:spPr/>
        <p:txBody>
          <a:bodyPr/>
          <a:lstStyle/>
          <a:p>
            <a:fld id="{DAF30C4E-259E-468E-8916-F96996B929BC}" type="slidenum">
              <a:rPr lang="en-GB" smtClean="0"/>
              <a:t>10</a:t>
            </a:fld>
            <a:endParaRPr lang="en-GB"/>
          </a:p>
        </p:txBody>
      </p:sp>
    </p:spTree>
    <p:extLst>
      <p:ext uri="{BB962C8B-B14F-4D97-AF65-F5344CB8AC3E}">
        <p14:creationId xmlns:p14="http://schemas.microsoft.com/office/powerpoint/2010/main" val="3559931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FDD8F-43E5-90C4-98C5-6564A39BCA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FE585-8EAD-021E-3979-08EBE6AE6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6B5ED4-C461-C032-7F18-D85345D8B002}"/>
              </a:ext>
            </a:extLst>
          </p:cNvPr>
          <p:cNvSpPr>
            <a:spLocks noGrp="1"/>
          </p:cNvSpPr>
          <p:nvPr>
            <p:ph type="body" idx="1"/>
          </p:nvPr>
        </p:nvSpPr>
        <p:spPr/>
        <p:txBody>
          <a:bodyPr/>
          <a:lstStyle/>
          <a:p>
            <a:r>
              <a:rPr lang="en-GB" dirty="0"/>
              <a:t>POWERS OF COUNCIL - </a:t>
            </a:r>
            <a:r>
              <a:rPr lang="en-GB" dirty="0">
                <a:solidFill>
                  <a:prstClr val="black"/>
                </a:solidFill>
              </a:rPr>
              <a:t>See clause 53 to 57 of Bye-laws</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Can appoint and remove CEO and Secretary</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Establish or dissolve local &amp; regional divisions</a:t>
            </a:r>
          </a:p>
          <a:p>
            <a:pPr defTabSz="947776">
              <a:spcBef>
                <a:spcPct val="20000"/>
              </a:spcBef>
            </a:pPr>
            <a:r>
              <a:rPr lang="en-GB" sz="1000" i="1" dirty="0">
                <a:solidFill>
                  <a:prstClr val="black"/>
                </a:solidFill>
              </a:rPr>
              <a:t>Clause 54</a:t>
            </a:r>
          </a:p>
          <a:p>
            <a:pPr marL="414652" lvl="1" defTabSz="947776">
              <a:spcBef>
                <a:spcPct val="20000"/>
              </a:spcBef>
            </a:pPr>
            <a:r>
              <a:rPr lang="en-GB" sz="1000" i="1" dirty="0">
                <a:solidFill>
                  <a:prstClr val="black"/>
                </a:solidFill>
              </a:rPr>
              <a:t>The Council shall have power to establish committees and to delegate its powers and functions (other than the power to make Regulations or its non-delegable powers as trustees) to regulate, and to dissolve, such committees with such functions as the Council may think fit. The members of such committees may include persons who are not members of the Council or of the Institution. The members of every committee established by the Council shall have power to establish and dissolve sub-committees subject to such directions as the Council may from time to time impose. The exercise by any committee of any power or function delegated to it by the Council shall be reported to the Council as soon as practicable.</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Delegate financial maters</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Regulate meetings of committees</a:t>
            </a:r>
          </a:p>
          <a:p>
            <a:endParaRPr lang="en-GB" dirty="0"/>
          </a:p>
        </p:txBody>
      </p:sp>
      <p:sp>
        <p:nvSpPr>
          <p:cNvPr id="4" name="Slide Number Placeholder 3">
            <a:extLst>
              <a:ext uri="{FF2B5EF4-FFF2-40B4-BE49-F238E27FC236}">
                <a16:creationId xmlns:a16="http://schemas.microsoft.com/office/drawing/2014/main" id="{E5BF18F9-6B0E-44D9-E64F-E18EBA66005A}"/>
              </a:ext>
            </a:extLst>
          </p:cNvPr>
          <p:cNvSpPr>
            <a:spLocks noGrp="1"/>
          </p:cNvSpPr>
          <p:nvPr>
            <p:ph type="sldNum" sz="quarter" idx="10"/>
          </p:nvPr>
        </p:nvSpPr>
        <p:spPr/>
        <p:txBody>
          <a:bodyPr/>
          <a:lstStyle/>
          <a:p>
            <a:fld id="{DAF30C4E-259E-468E-8916-F96996B929BC}" type="slidenum">
              <a:rPr lang="en-GB" smtClean="0"/>
              <a:t>11</a:t>
            </a:fld>
            <a:endParaRPr lang="en-GB"/>
          </a:p>
        </p:txBody>
      </p:sp>
    </p:spTree>
    <p:extLst>
      <p:ext uri="{BB962C8B-B14F-4D97-AF65-F5344CB8AC3E}">
        <p14:creationId xmlns:p14="http://schemas.microsoft.com/office/powerpoint/2010/main" val="172191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0CDB3-6ECC-9559-C0BD-54F039B1A4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4B2E7F-85F5-D3F2-B69F-D435AD73D7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33A94C-ADE5-3C4E-B5ED-FDDB1D82E3B8}"/>
              </a:ext>
            </a:extLst>
          </p:cNvPr>
          <p:cNvSpPr>
            <a:spLocks noGrp="1"/>
          </p:cNvSpPr>
          <p:nvPr>
            <p:ph type="body" idx="1"/>
          </p:nvPr>
        </p:nvSpPr>
        <p:spPr/>
        <p:txBody>
          <a:bodyPr/>
          <a:lstStyle/>
          <a:p>
            <a:r>
              <a:rPr lang="en-GB" dirty="0"/>
              <a:t>POWERS OF COUNCIL - </a:t>
            </a:r>
            <a:r>
              <a:rPr lang="en-GB" dirty="0">
                <a:solidFill>
                  <a:prstClr val="black"/>
                </a:solidFill>
              </a:rPr>
              <a:t>See clause 53 to 57 of Bye-laws</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Can appoint and remove CEO and Secretary</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Establish or dissolve local &amp; regional divisions</a:t>
            </a:r>
          </a:p>
          <a:p>
            <a:pPr defTabSz="947776">
              <a:spcBef>
                <a:spcPct val="20000"/>
              </a:spcBef>
            </a:pPr>
            <a:r>
              <a:rPr lang="en-GB" sz="1000" i="1" dirty="0">
                <a:solidFill>
                  <a:prstClr val="black"/>
                </a:solidFill>
              </a:rPr>
              <a:t>Clause 54</a:t>
            </a:r>
          </a:p>
          <a:p>
            <a:pPr marL="414652" lvl="1" defTabSz="947776">
              <a:spcBef>
                <a:spcPct val="20000"/>
              </a:spcBef>
            </a:pPr>
            <a:r>
              <a:rPr lang="en-GB" sz="1000" i="1" dirty="0">
                <a:solidFill>
                  <a:prstClr val="black"/>
                </a:solidFill>
              </a:rPr>
              <a:t>The Council shall have power to establish committees and to delegate its powers and functions (other than the power to make Regulations or its non-delegable powers as trustees) to regulate, and to dissolve, such committees with such functions as the Council may think fit. The members of such committees may include persons who are not members of the Council or of the Institution. The members of every committee established by the Council shall have power to establish and dissolve sub-committees subject to such directions as the Council may from time to time impose. The exercise by any committee of any power or function delegated to it by the Council shall be reported to the Council as soon as practicable.</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Delegate financial maters</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Regulate meetings of committees</a:t>
            </a:r>
          </a:p>
          <a:p>
            <a:endParaRPr lang="en-GB" dirty="0"/>
          </a:p>
        </p:txBody>
      </p:sp>
      <p:sp>
        <p:nvSpPr>
          <p:cNvPr id="4" name="Slide Number Placeholder 3">
            <a:extLst>
              <a:ext uri="{FF2B5EF4-FFF2-40B4-BE49-F238E27FC236}">
                <a16:creationId xmlns:a16="http://schemas.microsoft.com/office/drawing/2014/main" id="{9BAE7357-761D-C5D9-22C0-0F5F13D16154}"/>
              </a:ext>
            </a:extLst>
          </p:cNvPr>
          <p:cNvSpPr>
            <a:spLocks noGrp="1"/>
          </p:cNvSpPr>
          <p:nvPr>
            <p:ph type="sldNum" sz="quarter" idx="10"/>
          </p:nvPr>
        </p:nvSpPr>
        <p:spPr/>
        <p:txBody>
          <a:bodyPr/>
          <a:lstStyle/>
          <a:p>
            <a:fld id="{DAF30C4E-259E-468E-8916-F96996B929BC}" type="slidenum">
              <a:rPr lang="en-GB" smtClean="0"/>
              <a:t>12</a:t>
            </a:fld>
            <a:endParaRPr lang="en-GB"/>
          </a:p>
        </p:txBody>
      </p:sp>
    </p:spTree>
    <p:extLst>
      <p:ext uri="{BB962C8B-B14F-4D97-AF65-F5344CB8AC3E}">
        <p14:creationId xmlns:p14="http://schemas.microsoft.com/office/powerpoint/2010/main" val="1105047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STRUCTURE OF THE INSTITUTION</a:t>
            </a:r>
          </a:p>
          <a:p>
            <a:endParaRPr lang="en-GB" dirty="0"/>
          </a:p>
          <a:p>
            <a:r>
              <a:rPr lang="en-GB" dirty="0"/>
              <a:t>A number of roles,</a:t>
            </a:r>
            <a:r>
              <a:rPr lang="en-GB" baseline="0" dirty="0"/>
              <a:t> working groups and core committees support you in your role on </a:t>
            </a:r>
            <a:r>
              <a:rPr lang="en-GB" baseline="0" dirty="0" err="1"/>
              <a:t>CoM.</a:t>
            </a:r>
            <a:r>
              <a:rPr lang="en-GB" baseline="0" dirty="0"/>
              <a:t> Each has a function to support </a:t>
            </a:r>
            <a:r>
              <a:rPr lang="en-GB" baseline="0" dirty="0" err="1"/>
              <a:t>CoM</a:t>
            </a:r>
            <a:r>
              <a:rPr lang="en-GB" baseline="0" dirty="0"/>
              <a:t> and there duty as trustee. </a:t>
            </a:r>
          </a:p>
          <a:p>
            <a:endParaRPr lang="en-GB" baseline="0" dirty="0"/>
          </a:p>
          <a:p>
            <a:r>
              <a:rPr lang="en-GB" baseline="0" dirty="0"/>
              <a:t>It is essential then, that </a:t>
            </a:r>
            <a:r>
              <a:rPr lang="en-GB" baseline="0" dirty="0" err="1"/>
              <a:t>CoM</a:t>
            </a:r>
            <a:r>
              <a:rPr lang="en-GB" baseline="0" dirty="0"/>
              <a:t> communicate clear objectives to these committees so they are providing the support needed to meet our mission and strategy moving forward. </a:t>
            </a:r>
          </a:p>
          <a:p>
            <a:endParaRPr lang="en-GB" baseline="0" dirty="0"/>
          </a:p>
          <a:p>
            <a:r>
              <a:rPr lang="en-GB" baseline="0" dirty="0"/>
              <a:t>We then need to ensure for effective communicate between the committees and </a:t>
            </a:r>
            <a:r>
              <a:rPr lang="en-GB" baseline="0" dirty="0" err="1"/>
              <a:t>CoM.</a:t>
            </a:r>
            <a:r>
              <a:rPr lang="en-GB" baseline="0" dirty="0"/>
              <a:t> </a:t>
            </a:r>
          </a:p>
          <a:p>
            <a:endParaRPr lang="en-GB" baseline="0" dirty="0"/>
          </a:p>
        </p:txBody>
      </p:sp>
      <p:sp>
        <p:nvSpPr>
          <p:cNvPr id="4" name="Slide Number Placeholder 3"/>
          <p:cNvSpPr>
            <a:spLocks noGrp="1"/>
          </p:cNvSpPr>
          <p:nvPr>
            <p:ph type="sldNum" sz="quarter" idx="10"/>
          </p:nvPr>
        </p:nvSpPr>
        <p:spPr/>
        <p:txBody>
          <a:bodyPr/>
          <a:lstStyle/>
          <a:p>
            <a:fld id="{DAF30C4E-259E-468E-8916-F96996B929BC}" type="slidenum">
              <a:rPr lang="en-GB" smtClean="0"/>
              <a:t>13</a:t>
            </a:fld>
            <a:endParaRPr lang="en-GB"/>
          </a:p>
        </p:txBody>
      </p:sp>
    </p:spTree>
    <p:extLst>
      <p:ext uri="{BB962C8B-B14F-4D97-AF65-F5344CB8AC3E}">
        <p14:creationId xmlns:p14="http://schemas.microsoft.com/office/powerpoint/2010/main" val="1005740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776">
              <a:spcBef>
                <a:spcPct val="20000"/>
              </a:spcBef>
            </a:pPr>
            <a:r>
              <a:rPr lang="en-GB" dirty="0">
                <a:solidFill>
                  <a:prstClr val="black"/>
                </a:solidFill>
              </a:rPr>
              <a:t>CORE COMMITTEES - </a:t>
            </a:r>
          </a:p>
          <a:p>
            <a:pPr marL="355416" indent="-355416" defTabSz="947776">
              <a:spcBef>
                <a:spcPct val="20000"/>
              </a:spcBef>
              <a:buFont typeface="Arial" panose="020B0604020202020204" pitchFamily="34" charset="0"/>
              <a:buChar char="•"/>
            </a:pPr>
            <a:endParaRPr lang="en-GB" dirty="0">
              <a:solidFill>
                <a:prstClr val="black"/>
              </a:solidFill>
            </a:endParaRPr>
          </a:p>
          <a:p>
            <a:pPr marL="355416" indent="-355416" defTabSz="947776">
              <a:spcBef>
                <a:spcPct val="20000"/>
              </a:spcBef>
              <a:buFont typeface="Arial" panose="020B0604020202020204" pitchFamily="34" charset="0"/>
              <a:buChar char="•"/>
            </a:pPr>
            <a:r>
              <a:rPr lang="en-GB" dirty="0">
                <a:solidFill>
                  <a:prstClr val="black"/>
                </a:solidFill>
              </a:rPr>
              <a:t>Core Committees</a:t>
            </a:r>
          </a:p>
          <a:p>
            <a:pPr marL="770068" lvl="1" indent="-296180" defTabSz="947776">
              <a:spcBef>
                <a:spcPct val="20000"/>
              </a:spcBef>
              <a:buFont typeface="Arial" panose="020B0604020202020204" pitchFamily="34" charset="0"/>
              <a:buChar char="–"/>
            </a:pPr>
            <a:r>
              <a:rPr lang="en-GB" dirty="0">
                <a:solidFill>
                  <a:prstClr val="black"/>
                </a:solidFill>
              </a:rPr>
              <a:t>Finance and General Purposes Committee (F&amp;GP)</a:t>
            </a:r>
          </a:p>
          <a:p>
            <a:pPr marL="770068" lvl="1" indent="-296180" defTabSz="947776">
              <a:spcBef>
                <a:spcPct val="20000"/>
              </a:spcBef>
              <a:buFont typeface="Arial" panose="020B0604020202020204" pitchFamily="34" charset="0"/>
              <a:buChar char="–"/>
            </a:pPr>
            <a:r>
              <a:rPr lang="en-GB" dirty="0">
                <a:solidFill>
                  <a:prstClr val="black"/>
                </a:solidFill>
              </a:rPr>
              <a:t>Education, Professional Development and Membership (EPD&amp;M)</a:t>
            </a:r>
          </a:p>
          <a:p>
            <a:pPr marL="770068" lvl="1" indent="-296180" defTabSz="947776">
              <a:spcBef>
                <a:spcPct val="20000"/>
              </a:spcBef>
              <a:buFont typeface="Arial" panose="020B0604020202020204" pitchFamily="34" charset="0"/>
              <a:buChar char="–"/>
            </a:pPr>
            <a:r>
              <a:rPr lang="en-GB" dirty="0">
                <a:solidFill>
                  <a:prstClr val="black"/>
                </a:solidFill>
              </a:rPr>
              <a:t>Commercial Management Practices Committee (CMPC)</a:t>
            </a:r>
          </a:p>
          <a:p>
            <a:pPr marL="770068" lvl="1" indent="-296180" defTabSz="947776">
              <a:spcBef>
                <a:spcPct val="20000"/>
              </a:spcBef>
              <a:buFont typeface="Arial" panose="020B0604020202020204" pitchFamily="34" charset="0"/>
              <a:buChar char="–"/>
            </a:pPr>
            <a:r>
              <a:rPr lang="en-GB" dirty="0">
                <a:solidFill>
                  <a:prstClr val="black"/>
                </a:solidFill>
              </a:rPr>
              <a:t>Geospatial Engineering Practices Committee (GEPC)</a:t>
            </a:r>
          </a:p>
          <a:p>
            <a:pPr marL="770068" lvl="1" indent="-296180" defTabSz="947776">
              <a:spcBef>
                <a:spcPct val="20000"/>
              </a:spcBef>
              <a:buFont typeface="Arial" panose="020B0604020202020204" pitchFamily="34" charset="0"/>
              <a:buChar char="–"/>
            </a:pPr>
            <a:r>
              <a:rPr lang="en-GB" dirty="0">
                <a:solidFill>
                  <a:prstClr val="black"/>
                </a:solidFill>
              </a:rPr>
              <a:t>International Affairs Committee (IAC)</a:t>
            </a:r>
          </a:p>
          <a:p>
            <a:pPr marL="770068" lvl="1" indent="-296180" defTabSz="947776">
              <a:spcBef>
                <a:spcPct val="20000"/>
              </a:spcBef>
              <a:buFont typeface="Arial" panose="020B0604020202020204" pitchFamily="34" charset="0"/>
              <a:buChar char="–"/>
            </a:pPr>
            <a:endParaRPr lang="en-GB" dirty="0">
              <a:solidFill>
                <a:prstClr val="black"/>
              </a:solidFill>
            </a:endParaRPr>
          </a:p>
          <a:p>
            <a:pPr marL="355416" indent="-355416" defTabSz="947776">
              <a:spcBef>
                <a:spcPct val="20000"/>
              </a:spcBef>
              <a:buFont typeface="Arial" panose="020B0604020202020204" pitchFamily="34" charset="0"/>
              <a:buChar char="•"/>
            </a:pPr>
            <a:r>
              <a:rPr lang="en-GB" dirty="0">
                <a:solidFill>
                  <a:prstClr val="black"/>
                </a:solidFill>
              </a:rPr>
              <a:t>Committees shall comprise a minimum of four and a maximum of 12 attending members but unlimited corresponding members</a:t>
            </a:r>
          </a:p>
          <a:p>
            <a:pPr marL="355416" indent="-355416" defTabSz="947776">
              <a:spcBef>
                <a:spcPct val="20000"/>
              </a:spcBef>
              <a:buFont typeface="Arial" panose="020B0604020202020204" pitchFamily="34" charset="0"/>
              <a:buChar char="•"/>
            </a:pPr>
            <a:r>
              <a:rPr lang="en-GB" dirty="0">
                <a:solidFill>
                  <a:prstClr val="black"/>
                </a:solidFill>
              </a:rPr>
              <a:t>The chairperson of a committee will normally serve 3 years.</a:t>
            </a:r>
          </a:p>
          <a:p>
            <a:pPr marL="355416" indent="-355416" defTabSz="947776">
              <a:spcBef>
                <a:spcPct val="20000"/>
              </a:spcBef>
              <a:buFont typeface="Arial" panose="020B0604020202020204" pitchFamily="34" charset="0"/>
              <a:buChar char="•"/>
            </a:pPr>
            <a:r>
              <a:rPr lang="en-GB" dirty="0">
                <a:solidFill>
                  <a:prstClr val="black"/>
                </a:solidFill>
              </a:rPr>
              <a:t>The incoming President will confirm the appointment of the chairman at the first meeting of Council following the Institution’s Annual General Meeting</a:t>
            </a:r>
            <a:r>
              <a:rPr lang="en-GB">
                <a:solidFill>
                  <a:prstClr val="black"/>
                </a:solidFill>
              </a:rPr>
              <a:t>. </a:t>
            </a:r>
            <a:endParaRPr lang="en-GB" dirty="0">
              <a:solidFill>
                <a:prstClr val="black"/>
              </a:solidFill>
            </a:endParaRPr>
          </a:p>
          <a:p>
            <a:pPr marL="355416" indent="-355416" defTabSz="947776">
              <a:spcBef>
                <a:spcPct val="20000"/>
              </a:spcBef>
              <a:buFont typeface="Arial" panose="020B0604020202020204" pitchFamily="34" charset="0"/>
              <a:buChar char="•"/>
            </a:pPr>
            <a:r>
              <a:rPr lang="en-US" dirty="0">
                <a:solidFill>
                  <a:prstClr val="black"/>
                </a:solidFill>
              </a:rPr>
              <a:t>Core committees must be represented on Council. If no member of a core committee is an elected member of Council the President, in conjunction with the chairperson of the core committee, shall nominate one of the members of Council to represent that committee.</a:t>
            </a:r>
            <a:endParaRPr lang="en-GB" dirty="0"/>
          </a:p>
        </p:txBody>
      </p:sp>
      <p:sp>
        <p:nvSpPr>
          <p:cNvPr id="4" name="Slide Number Placeholder 3"/>
          <p:cNvSpPr>
            <a:spLocks noGrp="1"/>
          </p:cNvSpPr>
          <p:nvPr>
            <p:ph type="sldNum" sz="quarter" idx="10"/>
          </p:nvPr>
        </p:nvSpPr>
        <p:spPr/>
        <p:txBody>
          <a:bodyPr/>
          <a:lstStyle/>
          <a:p>
            <a:fld id="{DAF30C4E-259E-468E-8916-F96996B929BC}" type="slidenum">
              <a:rPr lang="en-GB" smtClean="0"/>
              <a:t>14</a:t>
            </a:fld>
            <a:endParaRPr lang="en-GB"/>
          </a:p>
        </p:txBody>
      </p:sp>
    </p:spTree>
    <p:extLst>
      <p:ext uri="{BB962C8B-B14F-4D97-AF65-F5344CB8AC3E}">
        <p14:creationId xmlns:p14="http://schemas.microsoft.com/office/powerpoint/2010/main" val="2195621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FFB18-E7A6-9B82-1DCA-063ADFCE63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E8926-1031-54F1-6912-B362C5ADA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40A9F4-F943-609E-AD17-C719164CE504}"/>
              </a:ext>
            </a:extLst>
          </p:cNvPr>
          <p:cNvSpPr>
            <a:spLocks noGrp="1"/>
          </p:cNvSpPr>
          <p:nvPr>
            <p:ph type="body" idx="1"/>
          </p:nvPr>
        </p:nvSpPr>
        <p:spPr/>
        <p:txBody>
          <a:bodyPr/>
          <a:lstStyle/>
          <a:p>
            <a:pPr defTabSz="947776">
              <a:spcBef>
                <a:spcPct val="20000"/>
              </a:spcBef>
            </a:pPr>
            <a:r>
              <a:rPr lang="en-GB" dirty="0">
                <a:solidFill>
                  <a:prstClr val="black"/>
                </a:solidFill>
              </a:rPr>
              <a:t>CORE COMMITTEES - </a:t>
            </a:r>
          </a:p>
          <a:p>
            <a:pPr marL="355416" indent="-355416" defTabSz="947776">
              <a:spcBef>
                <a:spcPct val="20000"/>
              </a:spcBef>
              <a:buFont typeface="Arial" panose="020B0604020202020204" pitchFamily="34" charset="0"/>
              <a:buChar char="•"/>
            </a:pPr>
            <a:endParaRPr lang="en-GB" dirty="0">
              <a:solidFill>
                <a:prstClr val="black"/>
              </a:solidFill>
            </a:endParaRPr>
          </a:p>
          <a:p>
            <a:pPr marL="355416" indent="-355416" defTabSz="947776">
              <a:spcBef>
                <a:spcPct val="20000"/>
              </a:spcBef>
              <a:buFont typeface="Arial" panose="020B0604020202020204" pitchFamily="34" charset="0"/>
              <a:buChar char="•"/>
            </a:pPr>
            <a:r>
              <a:rPr lang="en-GB" dirty="0">
                <a:solidFill>
                  <a:prstClr val="black"/>
                </a:solidFill>
              </a:rPr>
              <a:t>Core Committees</a:t>
            </a:r>
          </a:p>
          <a:p>
            <a:pPr marL="770068" lvl="1" indent="-296180" defTabSz="947776">
              <a:spcBef>
                <a:spcPct val="20000"/>
              </a:spcBef>
              <a:buFont typeface="Arial" panose="020B0604020202020204" pitchFamily="34" charset="0"/>
              <a:buChar char="–"/>
            </a:pPr>
            <a:r>
              <a:rPr lang="en-GB" dirty="0">
                <a:solidFill>
                  <a:prstClr val="black"/>
                </a:solidFill>
              </a:rPr>
              <a:t>Finance and General Purposes Committee (F&amp;GP)</a:t>
            </a:r>
          </a:p>
          <a:p>
            <a:pPr marL="770068" lvl="1" indent="-296180" defTabSz="947776">
              <a:spcBef>
                <a:spcPct val="20000"/>
              </a:spcBef>
              <a:buFont typeface="Arial" panose="020B0604020202020204" pitchFamily="34" charset="0"/>
              <a:buChar char="–"/>
            </a:pPr>
            <a:r>
              <a:rPr lang="en-GB" dirty="0">
                <a:solidFill>
                  <a:prstClr val="black"/>
                </a:solidFill>
              </a:rPr>
              <a:t>Education, Professional Development and Membership (EPD&amp;M)</a:t>
            </a:r>
          </a:p>
          <a:p>
            <a:pPr marL="770068" lvl="1" indent="-296180" defTabSz="947776">
              <a:spcBef>
                <a:spcPct val="20000"/>
              </a:spcBef>
              <a:buFont typeface="Arial" panose="020B0604020202020204" pitchFamily="34" charset="0"/>
              <a:buChar char="–"/>
            </a:pPr>
            <a:r>
              <a:rPr lang="en-GB" dirty="0">
                <a:solidFill>
                  <a:prstClr val="black"/>
                </a:solidFill>
              </a:rPr>
              <a:t>Commercial Management Practices Committee (CMPC)</a:t>
            </a:r>
          </a:p>
          <a:p>
            <a:pPr marL="770068" lvl="1" indent="-296180" defTabSz="947776">
              <a:spcBef>
                <a:spcPct val="20000"/>
              </a:spcBef>
              <a:buFont typeface="Arial" panose="020B0604020202020204" pitchFamily="34" charset="0"/>
              <a:buChar char="–"/>
            </a:pPr>
            <a:r>
              <a:rPr lang="en-GB" dirty="0">
                <a:solidFill>
                  <a:prstClr val="black"/>
                </a:solidFill>
              </a:rPr>
              <a:t>Geospatial Engineering Practices Committee (GEPC)</a:t>
            </a:r>
          </a:p>
          <a:p>
            <a:pPr marL="770068" lvl="1" indent="-296180" defTabSz="947776">
              <a:spcBef>
                <a:spcPct val="20000"/>
              </a:spcBef>
              <a:buFont typeface="Arial" panose="020B0604020202020204" pitchFamily="34" charset="0"/>
              <a:buChar char="–"/>
            </a:pPr>
            <a:r>
              <a:rPr lang="en-GB" dirty="0">
                <a:solidFill>
                  <a:prstClr val="black"/>
                </a:solidFill>
              </a:rPr>
              <a:t>International Affairs Committee (IAC)</a:t>
            </a:r>
          </a:p>
          <a:p>
            <a:pPr marL="770068" lvl="1" indent="-296180" defTabSz="947776">
              <a:spcBef>
                <a:spcPct val="20000"/>
              </a:spcBef>
              <a:buFont typeface="Arial" panose="020B0604020202020204" pitchFamily="34" charset="0"/>
              <a:buChar char="–"/>
            </a:pPr>
            <a:endParaRPr lang="en-GB" dirty="0">
              <a:solidFill>
                <a:prstClr val="black"/>
              </a:solidFill>
            </a:endParaRPr>
          </a:p>
          <a:p>
            <a:pPr marL="355416" indent="-355416" defTabSz="947776">
              <a:spcBef>
                <a:spcPct val="20000"/>
              </a:spcBef>
              <a:buFont typeface="Arial" panose="020B0604020202020204" pitchFamily="34" charset="0"/>
              <a:buChar char="•"/>
            </a:pPr>
            <a:r>
              <a:rPr lang="en-GB" dirty="0">
                <a:solidFill>
                  <a:prstClr val="black"/>
                </a:solidFill>
              </a:rPr>
              <a:t>Committees shall comprise a minimum of four and a maximum of 12 attending members but unlimited corresponding members</a:t>
            </a:r>
          </a:p>
          <a:p>
            <a:pPr marL="355416" indent="-355416" defTabSz="947776">
              <a:spcBef>
                <a:spcPct val="20000"/>
              </a:spcBef>
              <a:buFont typeface="Arial" panose="020B0604020202020204" pitchFamily="34" charset="0"/>
              <a:buChar char="•"/>
            </a:pPr>
            <a:r>
              <a:rPr lang="en-GB" dirty="0">
                <a:solidFill>
                  <a:prstClr val="black"/>
                </a:solidFill>
              </a:rPr>
              <a:t>The chairperson of a committee will normally serve 3 years.</a:t>
            </a:r>
          </a:p>
          <a:p>
            <a:pPr marL="355416" indent="-355416" defTabSz="947776">
              <a:spcBef>
                <a:spcPct val="20000"/>
              </a:spcBef>
              <a:buFont typeface="Arial" panose="020B0604020202020204" pitchFamily="34" charset="0"/>
              <a:buChar char="•"/>
            </a:pPr>
            <a:r>
              <a:rPr lang="en-GB" dirty="0">
                <a:solidFill>
                  <a:prstClr val="black"/>
                </a:solidFill>
              </a:rPr>
              <a:t>The incoming President will confirm the appointment of the chairman at the first meeting of Council following the Institution’s Annual General Meeting</a:t>
            </a:r>
            <a:r>
              <a:rPr lang="en-GB">
                <a:solidFill>
                  <a:prstClr val="black"/>
                </a:solidFill>
              </a:rPr>
              <a:t>. </a:t>
            </a:r>
            <a:endParaRPr lang="en-GB" dirty="0">
              <a:solidFill>
                <a:prstClr val="black"/>
              </a:solidFill>
            </a:endParaRPr>
          </a:p>
          <a:p>
            <a:pPr marL="355416" indent="-355416" defTabSz="947776">
              <a:spcBef>
                <a:spcPct val="20000"/>
              </a:spcBef>
              <a:buFont typeface="Arial" panose="020B0604020202020204" pitchFamily="34" charset="0"/>
              <a:buChar char="•"/>
            </a:pPr>
            <a:r>
              <a:rPr lang="en-US" dirty="0">
                <a:solidFill>
                  <a:prstClr val="black"/>
                </a:solidFill>
              </a:rPr>
              <a:t>Core committees must be represented on Council. If no member of a core committee is an elected member of Council the President, in conjunction with the chairperson of the core committee, shall nominate one of the members of Council to represent that committee.</a:t>
            </a:r>
            <a:endParaRPr lang="en-GB" dirty="0"/>
          </a:p>
        </p:txBody>
      </p:sp>
      <p:sp>
        <p:nvSpPr>
          <p:cNvPr id="4" name="Slide Number Placeholder 3">
            <a:extLst>
              <a:ext uri="{FF2B5EF4-FFF2-40B4-BE49-F238E27FC236}">
                <a16:creationId xmlns:a16="http://schemas.microsoft.com/office/drawing/2014/main" id="{608C39FE-8D3C-99C8-3D8D-08EC6B91D874}"/>
              </a:ext>
            </a:extLst>
          </p:cNvPr>
          <p:cNvSpPr>
            <a:spLocks noGrp="1"/>
          </p:cNvSpPr>
          <p:nvPr>
            <p:ph type="sldNum" sz="quarter" idx="10"/>
          </p:nvPr>
        </p:nvSpPr>
        <p:spPr/>
        <p:txBody>
          <a:bodyPr/>
          <a:lstStyle/>
          <a:p>
            <a:fld id="{DAF30C4E-259E-468E-8916-F96996B929BC}" type="slidenum">
              <a:rPr lang="en-GB" smtClean="0"/>
              <a:t>15</a:t>
            </a:fld>
            <a:endParaRPr lang="en-GB"/>
          </a:p>
        </p:txBody>
      </p:sp>
    </p:spTree>
    <p:extLst>
      <p:ext uri="{BB962C8B-B14F-4D97-AF65-F5344CB8AC3E}">
        <p14:creationId xmlns:p14="http://schemas.microsoft.com/office/powerpoint/2010/main" val="16230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F9BB1-BFFB-826B-E3C3-C0C6C1D9FA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60F54C-2048-A097-78FE-0FDF16F482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B3C2C-4A8F-34F8-DA9C-C6272100EA52}"/>
              </a:ext>
            </a:extLst>
          </p:cNvPr>
          <p:cNvSpPr>
            <a:spLocks noGrp="1"/>
          </p:cNvSpPr>
          <p:nvPr>
            <p:ph type="body" idx="1"/>
          </p:nvPr>
        </p:nvSpPr>
        <p:spPr/>
        <p:txBody>
          <a:bodyPr/>
          <a:lstStyle/>
          <a:p>
            <a:pPr defTabSz="947776">
              <a:spcBef>
                <a:spcPct val="20000"/>
              </a:spcBef>
            </a:pPr>
            <a:r>
              <a:rPr lang="en-GB" dirty="0">
                <a:solidFill>
                  <a:prstClr val="black"/>
                </a:solidFill>
              </a:rPr>
              <a:t>CORE COMMITTEES - </a:t>
            </a:r>
          </a:p>
          <a:p>
            <a:pPr marL="355416" indent="-355416" defTabSz="947776">
              <a:spcBef>
                <a:spcPct val="20000"/>
              </a:spcBef>
              <a:buFont typeface="Arial" panose="020B0604020202020204" pitchFamily="34" charset="0"/>
              <a:buChar char="•"/>
            </a:pPr>
            <a:endParaRPr lang="en-GB" dirty="0">
              <a:solidFill>
                <a:prstClr val="black"/>
              </a:solidFill>
            </a:endParaRPr>
          </a:p>
          <a:p>
            <a:pPr marL="355416" indent="-355416" defTabSz="947776">
              <a:spcBef>
                <a:spcPct val="20000"/>
              </a:spcBef>
              <a:buFont typeface="Arial" panose="020B0604020202020204" pitchFamily="34" charset="0"/>
              <a:buChar char="•"/>
            </a:pPr>
            <a:r>
              <a:rPr lang="en-GB" dirty="0">
                <a:solidFill>
                  <a:prstClr val="black"/>
                </a:solidFill>
              </a:rPr>
              <a:t>Core Committees</a:t>
            </a:r>
          </a:p>
          <a:p>
            <a:pPr marL="770068" lvl="1" indent="-296180" defTabSz="947776">
              <a:spcBef>
                <a:spcPct val="20000"/>
              </a:spcBef>
              <a:buFont typeface="Arial" panose="020B0604020202020204" pitchFamily="34" charset="0"/>
              <a:buChar char="–"/>
            </a:pPr>
            <a:r>
              <a:rPr lang="en-GB" dirty="0">
                <a:solidFill>
                  <a:prstClr val="black"/>
                </a:solidFill>
              </a:rPr>
              <a:t>Finance and General Purposes Committee (F&amp;GP)</a:t>
            </a:r>
          </a:p>
          <a:p>
            <a:pPr marL="770068" lvl="1" indent="-296180" defTabSz="947776">
              <a:spcBef>
                <a:spcPct val="20000"/>
              </a:spcBef>
              <a:buFont typeface="Arial" panose="020B0604020202020204" pitchFamily="34" charset="0"/>
              <a:buChar char="–"/>
            </a:pPr>
            <a:r>
              <a:rPr lang="en-GB" dirty="0">
                <a:solidFill>
                  <a:prstClr val="black"/>
                </a:solidFill>
              </a:rPr>
              <a:t>Education, Professional Development and Membership (EPD&amp;M)</a:t>
            </a:r>
          </a:p>
          <a:p>
            <a:pPr marL="770068" lvl="1" indent="-296180" defTabSz="947776">
              <a:spcBef>
                <a:spcPct val="20000"/>
              </a:spcBef>
              <a:buFont typeface="Arial" panose="020B0604020202020204" pitchFamily="34" charset="0"/>
              <a:buChar char="–"/>
            </a:pPr>
            <a:r>
              <a:rPr lang="en-GB" dirty="0">
                <a:solidFill>
                  <a:prstClr val="black"/>
                </a:solidFill>
              </a:rPr>
              <a:t>Commercial Management Practices Committee (CMPC)</a:t>
            </a:r>
          </a:p>
          <a:p>
            <a:pPr marL="770068" lvl="1" indent="-296180" defTabSz="947776">
              <a:spcBef>
                <a:spcPct val="20000"/>
              </a:spcBef>
              <a:buFont typeface="Arial" panose="020B0604020202020204" pitchFamily="34" charset="0"/>
              <a:buChar char="–"/>
            </a:pPr>
            <a:r>
              <a:rPr lang="en-GB" dirty="0">
                <a:solidFill>
                  <a:prstClr val="black"/>
                </a:solidFill>
              </a:rPr>
              <a:t>Geospatial Engineering Practices Committee (GEPC)</a:t>
            </a:r>
          </a:p>
          <a:p>
            <a:pPr marL="770068" lvl="1" indent="-296180" defTabSz="947776">
              <a:spcBef>
                <a:spcPct val="20000"/>
              </a:spcBef>
              <a:buFont typeface="Arial" panose="020B0604020202020204" pitchFamily="34" charset="0"/>
              <a:buChar char="–"/>
            </a:pPr>
            <a:r>
              <a:rPr lang="en-GB" dirty="0">
                <a:solidFill>
                  <a:prstClr val="black"/>
                </a:solidFill>
              </a:rPr>
              <a:t>International Affairs Committee (IAC)</a:t>
            </a:r>
          </a:p>
          <a:p>
            <a:pPr marL="770068" lvl="1" indent="-296180" defTabSz="947776">
              <a:spcBef>
                <a:spcPct val="20000"/>
              </a:spcBef>
              <a:buFont typeface="Arial" panose="020B0604020202020204" pitchFamily="34" charset="0"/>
              <a:buChar char="–"/>
            </a:pPr>
            <a:endParaRPr lang="en-GB" dirty="0">
              <a:solidFill>
                <a:prstClr val="black"/>
              </a:solidFill>
            </a:endParaRPr>
          </a:p>
          <a:p>
            <a:pPr marL="355416" indent="-355416" defTabSz="947776">
              <a:spcBef>
                <a:spcPct val="20000"/>
              </a:spcBef>
              <a:buFont typeface="Arial" panose="020B0604020202020204" pitchFamily="34" charset="0"/>
              <a:buChar char="•"/>
            </a:pPr>
            <a:r>
              <a:rPr lang="en-GB" dirty="0">
                <a:solidFill>
                  <a:prstClr val="black"/>
                </a:solidFill>
              </a:rPr>
              <a:t>Committees shall comprise a minimum of four and a maximum of 12 attending members but unlimited corresponding members</a:t>
            </a:r>
          </a:p>
          <a:p>
            <a:pPr marL="355416" indent="-355416" defTabSz="947776">
              <a:spcBef>
                <a:spcPct val="20000"/>
              </a:spcBef>
              <a:buFont typeface="Arial" panose="020B0604020202020204" pitchFamily="34" charset="0"/>
              <a:buChar char="•"/>
            </a:pPr>
            <a:r>
              <a:rPr lang="en-GB" dirty="0">
                <a:solidFill>
                  <a:prstClr val="black"/>
                </a:solidFill>
              </a:rPr>
              <a:t>The chairperson of a committee will normally serve 3 years.</a:t>
            </a:r>
          </a:p>
          <a:p>
            <a:pPr marL="355416" indent="-355416" defTabSz="947776">
              <a:spcBef>
                <a:spcPct val="20000"/>
              </a:spcBef>
              <a:buFont typeface="Arial" panose="020B0604020202020204" pitchFamily="34" charset="0"/>
              <a:buChar char="•"/>
            </a:pPr>
            <a:r>
              <a:rPr lang="en-GB" dirty="0">
                <a:solidFill>
                  <a:prstClr val="black"/>
                </a:solidFill>
              </a:rPr>
              <a:t>The incoming President will confirm the appointment of the chairman at the first meeting of Council following the Institution’s Annual General Meeting</a:t>
            </a:r>
            <a:r>
              <a:rPr lang="en-GB">
                <a:solidFill>
                  <a:prstClr val="black"/>
                </a:solidFill>
              </a:rPr>
              <a:t>. </a:t>
            </a:r>
            <a:endParaRPr lang="en-GB" dirty="0">
              <a:solidFill>
                <a:prstClr val="black"/>
              </a:solidFill>
            </a:endParaRPr>
          </a:p>
          <a:p>
            <a:pPr marL="355416" indent="-355416" defTabSz="947776">
              <a:spcBef>
                <a:spcPct val="20000"/>
              </a:spcBef>
              <a:buFont typeface="Arial" panose="020B0604020202020204" pitchFamily="34" charset="0"/>
              <a:buChar char="•"/>
            </a:pPr>
            <a:r>
              <a:rPr lang="en-US" dirty="0">
                <a:solidFill>
                  <a:prstClr val="black"/>
                </a:solidFill>
              </a:rPr>
              <a:t>Core committees must be represented on Council. If no member of a core committee is an elected member of Council the President, in conjunction with the chairperson of the core committee, shall nominate one of the members of Council to represent that committee.</a:t>
            </a:r>
            <a:endParaRPr lang="en-GB" dirty="0"/>
          </a:p>
        </p:txBody>
      </p:sp>
      <p:sp>
        <p:nvSpPr>
          <p:cNvPr id="4" name="Slide Number Placeholder 3">
            <a:extLst>
              <a:ext uri="{FF2B5EF4-FFF2-40B4-BE49-F238E27FC236}">
                <a16:creationId xmlns:a16="http://schemas.microsoft.com/office/drawing/2014/main" id="{C06EDC5F-0300-DA09-FAC1-9988CE74B32D}"/>
              </a:ext>
            </a:extLst>
          </p:cNvPr>
          <p:cNvSpPr>
            <a:spLocks noGrp="1"/>
          </p:cNvSpPr>
          <p:nvPr>
            <p:ph type="sldNum" sz="quarter" idx="10"/>
          </p:nvPr>
        </p:nvSpPr>
        <p:spPr/>
        <p:txBody>
          <a:bodyPr/>
          <a:lstStyle/>
          <a:p>
            <a:fld id="{DAF30C4E-259E-468E-8916-F96996B929BC}" type="slidenum">
              <a:rPr lang="en-GB" smtClean="0"/>
              <a:t>16</a:t>
            </a:fld>
            <a:endParaRPr lang="en-GB"/>
          </a:p>
        </p:txBody>
      </p:sp>
    </p:spTree>
    <p:extLst>
      <p:ext uri="{BB962C8B-B14F-4D97-AF65-F5344CB8AC3E}">
        <p14:creationId xmlns:p14="http://schemas.microsoft.com/office/powerpoint/2010/main" val="982606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CHARITY ACT</a:t>
            </a:r>
          </a:p>
          <a:p>
            <a:endParaRPr lang="en-GB" dirty="0"/>
          </a:p>
          <a:p>
            <a:r>
              <a:rPr lang="en-GB" dirty="0"/>
              <a:t>CICES is a registered charity for the benefit of the public</a:t>
            </a:r>
          </a:p>
          <a:p>
            <a:endParaRPr lang="en-GB" dirty="0"/>
          </a:p>
          <a:p>
            <a:pPr defTabSz="947776">
              <a:spcBef>
                <a:spcPct val="20000"/>
              </a:spcBef>
            </a:pPr>
            <a:r>
              <a:rPr lang="en-GB" dirty="0">
                <a:solidFill>
                  <a:prstClr val="black"/>
                </a:solidFill>
              </a:rPr>
              <a:t>As a trustee, you must run your charity in a way that complies with your charity’s governing document and the law.</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This includes making sure your charity achieves its purposes, for its beneficiaries [Public] and within the power provided</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Every trustee is responsible for this. Even if certain tasks are done by individual trustees, employees or volunteers, all trustees are responsible</a:t>
            </a:r>
          </a:p>
          <a:p>
            <a:pPr defTabSz="947776">
              <a:spcBef>
                <a:spcPct val="20000"/>
              </a:spcBef>
            </a:pPr>
            <a:endParaRPr lang="en-GB" dirty="0">
              <a:solidFill>
                <a:prstClr val="black"/>
              </a:solidFill>
            </a:endParaRPr>
          </a:p>
          <a:p>
            <a:pPr defTabSz="947776">
              <a:spcBef>
                <a:spcPct val="20000"/>
              </a:spcBef>
            </a:pPr>
            <a:r>
              <a:rPr lang="en-GB" b="1" dirty="0">
                <a:solidFill>
                  <a:prstClr val="black"/>
                </a:solidFill>
              </a:rPr>
              <a:t>You do not have to be an expert. But you must make sure your charity complies with the law by taking reasonable steps to find out what laws apply. </a:t>
            </a:r>
          </a:p>
          <a:p>
            <a:endParaRPr lang="en-GB" dirty="0"/>
          </a:p>
          <a:p>
            <a:r>
              <a:rPr lang="en-GB" dirty="0"/>
              <a:t>THIS IS BROADLY THE SAME AS OUR CHARTER OBLIGATION</a:t>
            </a:r>
          </a:p>
        </p:txBody>
      </p:sp>
      <p:sp>
        <p:nvSpPr>
          <p:cNvPr id="4" name="Slide Number Placeholder 3"/>
          <p:cNvSpPr>
            <a:spLocks noGrp="1"/>
          </p:cNvSpPr>
          <p:nvPr>
            <p:ph type="sldNum" sz="quarter" idx="10"/>
          </p:nvPr>
        </p:nvSpPr>
        <p:spPr/>
        <p:txBody>
          <a:bodyPr/>
          <a:lstStyle/>
          <a:p>
            <a:fld id="{DAF30C4E-259E-468E-8916-F96996B929BC}" type="slidenum">
              <a:rPr lang="en-GB" smtClean="0"/>
              <a:t>17</a:t>
            </a:fld>
            <a:endParaRPr lang="en-GB"/>
          </a:p>
        </p:txBody>
      </p:sp>
    </p:spTree>
    <p:extLst>
      <p:ext uri="{BB962C8B-B14F-4D97-AF65-F5344CB8AC3E}">
        <p14:creationId xmlns:p14="http://schemas.microsoft.com/office/powerpoint/2010/main" val="4272327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776">
              <a:spcBef>
                <a:spcPct val="20000"/>
              </a:spcBef>
            </a:pPr>
            <a:r>
              <a:rPr lang="en-GB" dirty="0">
                <a:solidFill>
                  <a:prstClr val="black"/>
                </a:solidFill>
              </a:rPr>
              <a:t>CHARITIES FOR PUBLIC BENEFIT</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Legal requirement: The Charities Act says that charity trustees must ‘have regard’ to the commission's public benefit guidance ‘when exercising any powers or duties to which the guidance is relevant’.</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‘Having regard’ to the commission's public benefit guidance means charity trustees should be able to</a:t>
            </a:r>
          </a:p>
          <a:p>
            <a:pPr defTabSz="947776">
              <a:spcBef>
                <a:spcPct val="20000"/>
              </a:spcBef>
            </a:pPr>
            <a:r>
              <a:rPr lang="en-GB" dirty="0">
                <a:solidFill>
                  <a:prstClr val="black"/>
                </a:solidFill>
              </a:rPr>
              <a:t>show that:</a:t>
            </a:r>
          </a:p>
          <a:p>
            <a:pPr marL="473888" lvl="1" defTabSz="947776">
              <a:spcBef>
                <a:spcPct val="20000"/>
              </a:spcBef>
            </a:pPr>
            <a:r>
              <a:rPr lang="en-GB" dirty="0">
                <a:solidFill>
                  <a:prstClr val="black"/>
                </a:solidFill>
              </a:rPr>
              <a:t>they are aware of the guidance</a:t>
            </a:r>
          </a:p>
          <a:p>
            <a:pPr marL="473888" lvl="1" defTabSz="947776">
              <a:spcBef>
                <a:spcPct val="20000"/>
              </a:spcBef>
            </a:pPr>
            <a:r>
              <a:rPr lang="en-GB" dirty="0">
                <a:solidFill>
                  <a:prstClr val="black"/>
                </a:solidFill>
              </a:rPr>
              <a:t>they have taken it into account when making a decision to which the guidance is relevant</a:t>
            </a:r>
          </a:p>
          <a:p>
            <a:pPr marL="473888" lvl="1" defTabSz="947776">
              <a:spcBef>
                <a:spcPct val="20000"/>
              </a:spcBef>
            </a:pPr>
            <a:r>
              <a:rPr lang="en-GB" dirty="0">
                <a:solidFill>
                  <a:prstClr val="black"/>
                </a:solidFill>
              </a:rPr>
              <a:t>if they have decided to depart from the guidance, they have good reasons for doing so</a:t>
            </a:r>
          </a:p>
          <a:p>
            <a:endParaRPr lang="en-GB" dirty="0"/>
          </a:p>
        </p:txBody>
      </p:sp>
      <p:sp>
        <p:nvSpPr>
          <p:cNvPr id="4" name="Slide Number Placeholder 3"/>
          <p:cNvSpPr>
            <a:spLocks noGrp="1"/>
          </p:cNvSpPr>
          <p:nvPr>
            <p:ph type="sldNum" sz="quarter" idx="10"/>
          </p:nvPr>
        </p:nvSpPr>
        <p:spPr/>
        <p:txBody>
          <a:bodyPr/>
          <a:lstStyle/>
          <a:p>
            <a:fld id="{DAF30C4E-259E-468E-8916-F96996B929BC}" type="slidenum">
              <a:rPr lang="en-GB" smtClean="0"/>
              <a:t>18</a:t>
            </a:fld>
            <a:endParaRPr lang="en-GB"/>
          </a:p>
        </p:txBody>
      </p:sp>
    </p:spTree>
    <p:extLst>
      <p:ext uri="{BB962C8B-B14F-4D97-AF65-F5344CB8AC3E}">
        <p14:creationId xmlns:p14="http://schemas.microsoft.com/office/powerpoint/2010/main" val="2904009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a:t>
            </a:r>
            <a:r>
              <a:rPr lang="en-GB" baseline="0" dirty="0"/>
              <a:t> QUESTIONS?</a:t>
            </a:r>
            <a:br>
              <a:rPr lang="en-GB" baseline="0" dirty="0"/>
            </a:br>
            <a:br>
              <a:rPr lang="en-GB" baseline="0" dirty="0"/>
            </a:br>
            <a:r>
              <a:rPr lang="en-GB" baseline="0" dirty="0"/>
              <a:t>HOPEFULLY I HAVE NOT PUT ANYBODY OFF? ESPECIALLY AS WE ARE ALL VOLUTEERS AND I KNOW HOW BUSY YOU ALL MUST BE</a:t>
            </a:r>
          </a:p>
        </p:txBody>
      </p:sp>
      <p:sp>
        <p:nvSpPr>
          <p:cNvPr id="4" name="Slide Number Placeholder 3"/>
          <p:cNvSpPr>
            <a:spLocks noGrp="1"/>
          </p:cNvSpPr>
          <p:nvPr>
            <p:ph type="sldNum" sz="quarter" idx="10"/>
          </p:nvPr>
        </p:nvSpPr>
        <p:spPr/>
        <p:txBody>
          <a:bodyPr/>
          <a:lstStyle/>
          <a:p>
            <a:fld id="{DAF30C4E-259E-468E-8916-F96996B929BC}" type="slidenum">
              <a:rPr lang="en-GB" smtClean="0"/>
              <a:t>19</a:t>
            </a:fld>
            <a:endParaRPr lang="en-GB"/>
          </a:p>
        </p:txBody>
      </p:sp>
    </p:spTree>
    <p:extLst>
      <p:ext uri="{BB962C8B-B14F-4D97-AF65-F5344CB8AC3E}">
        <p14:creationId xmlns:p14="http://schemas.microsoft.com/office/powerpoint/2010/main" val="161194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Our</a:t>
            </a:r>
            <a:r>
              <a:rPr lang="en-GB" baseline="0" dirty="0">
                <a:latin typeface="+mn-lt"/>
              </a:rPr>
              <a:t> Royal Charter and Bye-laws govern the way we operate.</a:t>
            </a:r>
          </a:p>
          <a:p>
            <a:endParaRPr lang="en-GB" baseline="0" dirty="0">
              <a:latin typeface="+mn-lt"/>
            </a:endParaRPr>
          </a:p>
          <a:p>
            <a:endParaRPr lang="en-GB" baseline="0" dirty="0">
              <a:latin typeface="+mn-lt"/>
            </a:endParaRPr>
          </a:p>
          <a:p>
            <a:pPr defTabSz="947776"/>
            <a:r>
              <a:rPr lang="en-GB" b="0" i="0" dirty="0">
                <a:solidFill>
                  <a:srgbClr val="333333"/>
                </a:solidFill>
                <a:effectLst/>
                <a:latin typeface="+mn-lt"/>
              </a:rPr>
              <a:t>The Royal Charter sets out the object and role of the institution, the governance structure. The Charter also lists the membership grades, and authorises the use of post nominal letters by members.</a:t>
            </a:r>
            <a:r>
              <a:rPr lang="en-GB" baseline="0" dirty="0">
                <a:latin typeface="+mn-lt"/>
              </a:rPr>
              <a:t> </a:t>
            </a:r>
          </a:p>
          <a:p>
            <a:pPr defTabSz="947776"/>
            <a:endParaRPr lang="en-GB" baseline="0" dirty="0">
              <a:latin typeface="+mn-lt"/>
            </a:endParaRPr>
          </a:p>
          <a:p>
            <a:pPr defTabSz="947776"/>
            <a:r>
              <a:rPr lang="en-GB" baseline="0" dirty="0">
                <a:latin typeface="+mn-lt"/>
              </a:rPr>
              <a:t>Our Royal Charter and Bye-laws are available on our website</a:t>
            </a:r>
          </a:p>
          <a:p>
            <a:endParaRPr lang="en-GB" dirty="0"/>
          </a:p>
        </p:txBody>
      </p:sp>
      <p:sp>
        <p:nvSpPr>
          <p:cNvPr id="4" name="Slide Number Placeholder 3"/>
          <p:cNvSpPr>
            <a:spLocks noGrp="1"/>
          </p:cNvSpPr>
          <p:nvPr>
            <p:ph type="sldNum" sz="quarter" idx="10"/>
          </p:nvPr>
        </p:nvSpPr>
        <p:spPr/>
        <p:txBody>
          <a:bodyPr/>
          <a:lstStyle/>
          <a:p>
            <a:fld id="{DAF30C4E-259E-468E-8916-F96996B929BC}" type="slidenum">
              <a:rPr lang="en-GB" smtClean="0"/>
              <a:t>2</a:t>
            </a:fld>
            <a:endParaRPr lang="en-GB"/>
          </a:p>
        </p:txBody>
      </p:sp>
    </p:spTree>
    <p:extLst>
      <p:ext uri="{BB962C8B-B14F-4D97-AF65-F5344CB8AC3E}">
        <p14:creationId xmlns:p14="http://schemas.microsoft.com/office/powerpoint/2010/main" val="2269549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F30C4E-259E-468E-8916-F96996B929BC}" type="slidenum">
              <a:rPr lang="en-GB" smtClean="0"/>
              <a:t>3</a:t>
            </a:fld>
            <a:endParaRPr lang="en-GB"/>
          </a:p>
        </p:txBody>
      </p:sp>
    </p:spTree>
    <p:extLst>
      <p:ext uri="{BB962C8B-B14F-4D97-AF65-F5344CB8AC3E}">
        <p14:creationId xmlns:p14="http://schemas.microsoft.com/office/powerpoint/2010/main" val="101948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Mission!!</a:t>
            </a:r>
          </a:p>
          <a:p>
            <a:endParaRPr lang="en-GB" dirty="0"/>
          </a:p>
          <a:p>
            <a:r>
              <a:rPr lang="en-GB" dirty="0"/>
              <a:t>Its worth</a:t>
            </a:r>
            <a:r>
              <a:rPr lang="en-GB" baseline="0" dirty="0"/>
              <a:t> reminding ourselves of what our mission is…..advance the science……standards of education, competence, practice and conduct of members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DAF30C4E-259E-468E-8916-F96996B929BC}" type="slidenum">
              <a:rPr lang="en-GB" smtClean="0"/>
              <a:t>4</a:t>
            </a:fld>
            <a:endParaRPr lang="en-GB"/>
          </a:p>
        </p:txBody>
      </p:sp>
    </p:spTree>
    <p:extLst>
      <p:ext uri="{BB962C8B-B14F-4D97-AF65-F5344CB8AC3E}">
        <p14:creationId xmlns:p14="http://schemas.microsoft.com/office/powerpoint/2010/main" val="1601479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THE CHARTER DO?</a:t>
            </a:r>
          </a:p>
          <a:p>
            <a:endParaRPr lang="en-GB" dirty="0"/>
          </a:p>
          <a:p>
            <a:r>
              <a:rPr lang="en-GB" dirty="0"/>
              <a:t>It defines our purpose and how we can operate.</a:t>
            </a:r>
          </a:p>
          <a:p>
            <a:endParaRPr lang="en-GB" dirty="0"/>
          </a:p>
          <a:p>
            <a:r>
              <a:rPr lang="en-GB" dirty="0"/>
              <a:t>It is supported by Bye-Laws</a:t>
            </a:r>
          </a:p>
          <a:p>
            <a:pPr marL="414652" lvl="1"/>
            <a:r>
              <a:rPr lang="en-GB" i="1" dirty="0"/>
              <a:t>A by-law is a rule or law established by an organization or community to regulate itself, as allowed or provided for by some higher authority.</a:t>
            </a:r>
          </a:p>
          <a:p>
            <a:endParaRPr lang="en-GB" i="1" dirty="0"/>
          </a:p>
          <a:p>
            <a:r>
              <a:rPr lang="en-GB" dirty="0"/>
              <a:t>The Charter allows us to produce regulations;</a:t>
            </a:r>
          </a:p>
          <a:p>
            <a:pPr marL="414652" lvl="1"/>
            <a:r>
              <a:rPr lang="en-GB" i="1" dirty="0"/>
              <a:t>14. The Bye-laws may direct that any matter which pursuant to this Our Charter may be prescribed or regulated in the Bye-laws may be further prescribed or regulated by Regulations PROVIDED THAT any such further prescription or regulation shall not be repugnant to the provisions of this Our Charter or the Bye-laws. Regulations shall be made, and may be amended or repealed, by a resolution of the Council.</a:t>
            </a:r>
          </a:p>
          <a:p>
            <a:endParaRPr lang="en-GB" dirty="0"/>
          </a:p>
          <a:p>
            <a:r>
              <a:rPr lang="en-GB" dirty="0"/>
              <a:t>COM can amend regulations but only the Privy Council may amend the charter or bye-laws</a:t>
            </a:r>
          </a:p>
          <a:p>
            <a:pPr marL="414652" lvl="1"/>
            <a:r>
              <a:rPr lang="en-GB" i="1" dirty="0"/>
              <a:t>Privy Council - formal body of advisers to the Sovereign of the United Kingdom.</a:t>
            </a:r>
          </a:p>
        </p:txBody>
      </p:sp>
      <p:sp>
        <p:nvSpPr>
          <p:cNvPr id="4" name="Slide Number Placeholder 3"/>
          <p:cNvSpPr>
            <a:spLocks noGrp="1"/>
          </p:cNvSpPr>
          <p:nvPr>
            <p:ph type="sldNum" sz="quarter" idx="10"/>
          </p:nvPr>
        </p:nvSpPr>
        <p:spPr/>
        <p:txBody>
          <a:bodyPr/>
          <a:lstStyle/>
          <a:p>
            <a:fld id="{DAF30C4E-259E-468E-8916-F96996B929BC}" type="slidenum">
              <a:rPr lang="en-GB" smtClean="0"/>
              <a:t>5</a:t>
            </a:fld>
            <a:endParaRPr lang="en-GB"/>
          </a:p>
        </p:txBody>
      </p:sp>
    </p:spTree>
    <p:extLst>
      <p:ext uri="{BB962C8B-B14F-4D97-AF65-F5344CB8AC3E}">
        <p14:creationId xmlns:p14="http://schemas.microsoft.com/office/powerpoint/2010/main" val="1884582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OBLIGATION OF COUNCIL - to act as </a:t>
            </a:r>
            <a:r>
              <a:rPr lang="en-GB" b="1" dirty="0"/>
              <a:t>Trustees</a:t>
            </a:r>
            <a:r>
              <a:rPr lang="en-GB" dirty="0"/>
              <a:t> of the Institution and ensure the benefits of our mission are met. </a:t>
            </a:r>
          </a:p>
          <a:p>
            <a:endParaRPr lang="en-GB" dirty="0"/>
          </a:p>
          <a:p>
            <a:r>
              <a:rPr lang="en-GB" dirty="0"/>
              <a:t>This includes;</a:t>
            </a:r>
          </a:p>
          <a:p>
            <a:pPr marL="770068" lvl="1" indent="-296180">
              <a:buFont typeface="Arial" panose="020B0604020202020204" pitchFamily="34" charset="0"/>
              <a:buChar char="•"/>
            </a:pPr>
            <a:r>
              <a:rPr lang="en-GB" sz="1000" i="1" dirty="0"/>
              <a:t>To organise/support conferences, lectures, courses &amp; other educational events (C5b) </a:t>
            </a:r>
          </a:p>
          <a:p>
            <a:pPr marL="770068" lvl="1" indent="-296180">
              <a:buFont typeface="Arial" panose="020B0604020202020204" pitchFamily="34" charset="0"/>
              <a:buChar char="•"/>
            </a:pPr>
            <a:r>
              <a:rPr lang="en-GB" sz="1000" i="1" dirty="0"/>
              <a:t>To promote research into geospatial engineering and commercial management and to publish the useful results of such research; </a:t>
            </a:r>
          </a:p>
          <a:p>
            <a:pPr marL="770068" lvl="1" indent="-296180">
              <a:buFont typeface="Arial" panose="020B0604020202020204" pitchFamily="34" charset="0"/>
              <a:buChar char="•"/>
            </a:pPr>
            <a:r>
              <a:rPr lang="en-GB" sz="1000" i="1" dirty="0"/>
              <a:t>To produce, publish and/or distribute and assist in the production, publication and/or distribution of books, pamphlets, reports, leaflets, journals, films, videos, tapes, and other instructional matter; </a:t>
            </a:r>
          </a:p>
          <a:p>
            <a:pPr marL="473888" lvl="1"/>
            <a:endParaRPr lang="en-GB" i="1" dirty="0"/>
          </a:p>
          <a:p>
            <a:pPr marL="473888" lvl="1"/>
            <a:r>
              <a:rPr lang="en-GB" b="1" i="1" dirty="0">
                <a:solidFill>
                  <a:srgbClr val="FF0000"/>
                </a:solidFill>
              </a:rPr>
              <a:t>IS ANYBODY A TRUSTEE IN ANY OTHER TRUST. ARE YOU AWARE OF THE LEGAL RESPONSIBILITY THIS BRINGS?</a:t>
            </a:r>
          </a:p>
          <a:p>
            <a:endParaRPr lang="en-GB" dirty="0"/>
          </a:p>
          <a:p>
            <a:r>
              <a:rPr lang="en-GB" b="1" dirty="0"/>
              <a:t>The persons who are now the members of the Company …..may sue and be sued in all Courts, and in all manner of actions and suits and shall </a:t>
            </a:r>
            <a:r>
              <a:rPr lang="en-GB" b="1" dirty="0">
                <a:solidFill>
                  <a:srgbClr val="373535"/>
                </a:solidFill>
              </a:rPr>
              <a:t>have power to do all other matters and things incidental or appertaining to a Body Corporate</a:t>
            </a:r>
          </a:p>
          <a:p>
            <a:endParaRPr lang="en-GB" b="1" dirty="0">
              <a:solidFill>
                <a:srgbClr val="373535"/>
              </a:solidFill>
            </a:endParaRPr>
          </a:p>
          <a:p>
            <a:r>
              <a:rPr lang="en-GB" b="1" dirty="0">
                <a:solidFill>
                  <a:srgbClr val="373535"/>
                </a:solidFill>
              </a:rPr>
              <a:t>BUT WE DON’T NEED TO FRET AS WE HAVE A RANGE OF POWERS TO MEET OUR OBLIGATIONS</a:t>
            </a:r>
            <a:endParaRPr lang="en-GB" b="1" dirty="0"/>
          </a:p>
        </p:txBody>
      </p:sp>
      <p:sp>
        <p:nvSpPr>
          <p:cNvPr id="4" name="Slide Number Placeholder 3"/>
          <p:cNvSpPr>
            <a:spLocks noGrp="1"/>
          </p:cNvSpPr>
          <p:nvPr>
            <p:ph type="sldNum" sz="quarter" idx="10"/>
          </p:nvPr>
        </p:nvSpPr>
        <p:spPr/>
        <p:txBody>
          <a:bodyPr/>
          <a:lstStyle/>
          <a:p>
            <a:fld id="{DAF30C4E-259E-468E-8916-F96996B929BC}" type="slidenum">
              <a:rPr lang="en-GB" smtClean="0"/>
              <a:t>6</a:t>
            </a:fld>
            <a:endParaRPr lang="en-GB"/>
          </a:p>
        </p:txBody>
      </p:sp>
    </p:spTree>
    <p:extLst>
      <p:ext uri="{BB962C8B-B14F-4D97-AF65-F5344CB8AC3E}">
        <p14:creationId xmlns:p14="http://schemas.microsoft.com/office/powerpoint/2010/main" val="1067987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POWERS OF COUNCIL - </a:t>
            </a:r>
            <a:r>
              <a:rPr lang="en-GB" dirty="0">
                <a:solidFill>
                  <a:prstClr val="black"/>
                </a:solidFill>
              </a:rPr>
              <a:t>See clause 53 to 57 of Bye-laws</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Can appoint and remove CEO and Secretary</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Establish or dissolve local &amp; regional divisions</a:t>
            </a:r>
          </a:p>
          <a:p>
            <a:pPr defTabSz="947776">
              <a:spcBef>
                <a:spcPct val="20000"/>
              </a:spcBef>
            </a:pPr>
            <a:r>
              <a:rPr lang="en-GB" sz="1000" i="1" dirty="0">
                <a:solidFill>
                  <a:prstClr val="black"/>
                </a:solidFill>
              </a:rPr>
              <a:t>Clause 54</a:t>
            </a:r>
          </a:p>
          <a:p>
            <a:pPr marL="414652" lvl="1" defTabSz="947776">
              <a:spcBef>
                <a:spcPct val="20000"/>
              </a:spcBef>
            </a:pPr>
            <a:r>
              <a:rPr lang="en-GB" sz="1000" i="1" dirty="0">
                <a:solidFill>
                  <a:prstClr val="black"/>
                </a:solidFill>
              </a:rPr>
              <a:t>The Council shall have power to establish committees and to delegate its powers and functions (other than the power to make Regulations or its non-delegable powers as trustees) to regulate, and to dissolve, such committees with such functions as the Council may think fit. The members of such committees may include persons who are not members of the Council or of the Institution. The members of every committee established by the Council shall have power to establish and dissolve sub-committees subject to such directions as the Council may from time to time impose. The exercise by any committee of any power or function delegated to it by the Council shall be reported to the Council as soon as practicable.</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Delegate financial maters</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Regulate meetings of committees</a:t>
            </a:r>
          </a:p>
          <a:p>
            <a:endParaRPr lang="en-GB" dirty="0"/>
          </a:p>
        </p:txBody>
      </p:sp>
      <p:sp>
        <p:nvSpPr>
          <p:cNvPr id="4" name="Slide Number Placeholder 3"/>
          <p:cNvSpPr>
            <a:spLocks noGrp="1"/>
          </p:cNvSpPr>
          <p:nvPr>
            <p:ph type="sldNum" sz="quarter" idx="10"/>
          </p:nvPr>
        </p:nvSpPr>
        <p:spPr/>
        <p:txBody>
          <a:bodyPr/>
          <a:lstStyle/>
          <a:p>
            <a:fld id="{DAF30C4E-259E-468E-8916-F96996B929BC}" type="slidenum">
              <a:rPr lang="en-GB" smtClean="0"/>
              <a:t>7</a:t>
            </a:fld>
            <a:endParaRPr lang="en-GB"/>
          </a:p>
        </p:txBody>
      </p:sp>
    </p:spTree>
    <p:extLst>
      <p:ext uri="{BB962C8B-B14F-4D97-AF65-F5344CB8AC3E}">
        <p14:creationId xmlns:p14="http://schemas.microsoft.com/office/powerpoint/2010/main" val="2604344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B406E-A9BD-08E5-B370-814A5BFBF8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1FFD9-F100-AEC7-4024-71A33C396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626D4-9384-3DDA-F415-EE80623B1DBC}"/>
              </a:ext>
            </a:extLst>
          </p:cNvPr>
          <p:cNvSpPr>
            <a:spLocks noGrp="1"/>
          </p:cNvSpPr>
          <p:nvPr>
            <p:ph type="body" idx="1"/>
          </p:nvPr>
        </p:nvSpPr>
        <p:spPr/>
        <p:txBody>
          <a:bodyPr/>
          <a:lstStyle/>
          <a:p>
            <a:r>
              <a:rPr lang="en-GB" dirty="0"/>
              <a:t>POWERS OF COUNCIL - </a:t>
            </a:r>
            <a:r>
              <a:rPr lang="en-GB" dirty="0">
                <a:solidFill>
                  <a:prstClr val="black"/>
                </a:solidFill>
              </a:rPr>
              <a:t>See clause 53 to 57 of Bye-laws</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Can appoint and remove CEO and Secretary</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Establish or dissolve local &amp; regional divisions</a:t>
            </a:r>
          </a:p>
          <a:p>
            <a:pPr defTabSz="947776">
              <a:spcBef>
                <a:spcPct val="20000"/>
              </a:spcBef>
            </a:pPr>
            <a:r>
              <a:rPr lang="en-GB" sz="1000" i="1" dirty="0">
                <a:solidFill>
                  <a:prstClr val="black"/>
                </a:solidFill>
              </a:rPr>
              <a:t>Clause 54</a:t>
            </a:r>
          </a:p>
          <a:p>
            <a:pPr marL="414652" lvl="1" defTabSz="947776">
              <a:spcBef>
                <a:spcPct val="20000"/>
              </a:spcBef>
            </a:pPr>
            <a:r>
              <a:rPr lang="en-GB" sz="1000" i="1" dirty="0">
                <a:solidFill>
                  <a:prstClr val="black"/>
                </a:solidFill>
              </a:rPr>
              <a:t>The Council shall have power to establish committees and to delegate its powers and functions (other than the power to make Regulations or its non-delegable powers as trustees) to regulate, and to dissolve, such committees with such functions as the Council may think fit. The members of such committees may include persons who are not members of the Council or of the Institution. The members of every committee established by the Council shall have power to establish and dissolve sub-committees subject to such directions as the Council may from time to time impose. The exercise by any committee of any power or function delegated to it by the Council shall be reported to the Council as soon as practicable.</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Delegate financial maters</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Regulate meetings of committees</a:t>
            </a:r>
          </a:p>
          <a:p>
            <a:endParaRPr lang="en-GB" dirty="0"/>
          </a:p>
        </p:txBody>
      </p:sp>
      <p:sp>
        <p:nvSpPr>
          <p:cNvPr id="4" name="Slide Number Placeholder 3">
            <a:extLst>
              <a:ext uri="{FF2B5EF4-FFF2-40B4-BE49-F238E27FC236}">
                <a16:creationId xmlns:a16="http://schemas.microsoft.com/office/drawing/2014/main" id="{1C85103C-95DC-48DF-35AE-641C614361C5}"/>
              </a:ext>
            </a:extLst>
          </p:cNvPr>
          <p:cNvSpPr>
            <a:spLocks noGrp="1"/>
          </p:cNvSpPr>
          <p:nvPr>
            <p:ph type="sldNum" sz="quarter" idx="10"/>
          </p:nvPr>
        </p:nvSpPr>
        <p:spPr/>
        <p:txBody>
          <a:bodyPr/>
          <a:lstStyle/>
          <a:p>
            <a:fld id="{DAF30C4E-259E-468E-8916-F96996B929BC}" type="slidenum">
              <a:rPr lang="en-GB" smtClean="0"/>
              <a:t>8</a:t>
            </a:fld>
            <a:endParaRPr lang="en-GB"/>
          </a:p>
        </p:txBody>
      </p:sp>
    </p:spTree>
    <p:extLst>
      <p:ext uri="{BB962C8B-B14F-4D97-AF65-F5344CB8AC3E}">
        <p14:creationId xmlns:p14="http://schemas.microsoft.com/office/powerpoint/2010/main" val="3336572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77913-DFB6-3DAD-AF8B-46B8ECDBBE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D4006-C15D-A2CD-C69A-59D706C5E6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3F4FB3-CDEB-BF6B-25EB-BFFC8A44FA5F}"/>
              </a:ext>
            </a:extLst>
          </p:cNvPr>
          <p:cNvSpPr>
            <a:spLocks noGrp="1"/>
          </p:cNvSpPr>
          <p:nvPr>
            <p:ph type="body" idx="1"/>
          </p:nvPr>
        </p:nvSpPr>
        <p:spPr/>
        <p:txBody>
          <a:bodyPr/>
          <a:lstStyle/>
          <a:p>
            <a:r>
              <a:rPr lang="en-GB" dirty="0"/>
              <a:t>POWERS OF COUNCIL - </a:t>
            </a:r>
            <a:r>
              <a:rPr lang="en-GB" dirty="0">
                <a:solidFill>
                  <a:prstClr val="black"/>
                </a:solidFill>
              </a:rPr>
              <a:t>See clause 53 to 57 of Bye-laws</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Can appoint and remove CEO and Secretary</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Establish or dissolve local &amp; regional divisions</a:t>
            </a:r>
          </a:p>
          <a:p>
            <a:pPr defTabSz="947776">
              <a:spcBef>
                <a:spcPct val="20000"/>
              </a:spcBef>
            </a:pPr>
            <a:r>
              <a:rPr lang="en-GB" sz="1000" i="1" dirty="0">
                <a:solidFill>
                  <a:prstClr val="black"/>
                </a:solidFill>
              </a:rPr>
              <a:t>Clause 54</a:t>
            </a:r>
          </a:p>
          <a:p>
            <a:pPr marL="414652" lvl="1" defTabSz="947776">
              <a:spcBef>
                <a:spcPct val="20000"/>
              </a:spcBef>
            </a:pPr>
            <a:r>
              <a:rPr lang="en-GB" sz="1000" i="1" dirty="0">
                <a:solidFill>
                  <a:prstClr val="black"/>
                </a:solidFill>
              </a:rPr>
              <a:t>The Council shall have power to establish committees and to delegate its powers and functions (other than the power to make Regulations or its non-delegable powers as trustees) to regulate, and to dissolve, such committees with such functions as the Council may think fit. The members of such committees may include persons who are not members of the Council or of the Institution. The members of every committee established by the Council shall have power to establish and dissolve sub-committees subject to such directions as the Council may from time to time impose. The exercise by any committee of any power or function delegated to it by the Council shall be reported to the Council as soon as practicable.</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Delegate financial maters</a:t>
            </a:r>
          </a:p>
          <a:p>
            <a:pPr defTabSz="947776">
              <a:spcBef>
                <a:spcPct val="20000"/>
              </a:spcBef>
            </a:pPr>
            <a:endParaRPr lang="en-GB" dirty="0">
              <a:solidFill>
                <a:prstClr val="black"/>
              </a:solidFill>
            </a:endParaRPr>
          </a:p>
          <a:p>
            <a:pPr defTabSz="947776">
              <a:spcBef>
                <a:spcPct val="20000"/>
              </a:spcBef>
            </a:pPr>
            <a:r>
              <a:rPr lang="en-GB" dirty="0">
                <a:solidFill>
                  <a:prstClr val="black"/>
                </a:solidFill>
              </a:rPr>
              <a:t>Regulate meetings of committees</a:t>
            </a:r>
          </a:p>
          <a:p>
            <a:endParaRPr lang="en-GB" dirty="0"/>
          </a:p>
        </p:txBody>
      </p:sp>
      <p:sp>
        <p:nvSpPr>
          <p:cNvPr id="4" name="Slide Number Placeholder 3">
            <a:extLst>
              <a:ext uri="{FF2B5EF4-FFF2-40B4-BE49-F238E27FC236}">
                <a16:creationId xmlns:a16="http://schemas.microsoft.com/office/drawing/2014/main" id="{2E330604-ADB3-0B98-25ED-E4CBAD78E6A9}"/>
              </a:ext>
            </a:extLst>
          </p:cNvPr>
          <p:cNvSpPr>
            <a:spLocks noGrp="1"/>
          </p:cNvSpPr>
          <p:nvPr>
            <p:ph type="sldNum" sz="quarter" idx="10"/>
          </p:nvPr>
        </p:nvSpPr>
        <p:spPr/>
        <p:txBody>
          <a:bodyPr/>
          <a:lstStyle/>
          <a:p>
            <a:fld id="{DAF30C4E-259E-468E-8916-F96996B929BC}" type="slidenum">
              <a:rPr lang="en-GB" smtClean="0"/>
              <a:t>9</a:t>
            </a:fld>
            <a:endParaRPr lang="en-GB"/>
          </a:p>
        </p:txBody>
      </p:sp>
    </p:spTree>
    <p:extLst>
      <p:ext uri="{BB962C8B-B14F-4D97-AF65-F5344CB8AC3E}">
        <p14:creationId xmlns:p14="http://schemas.microsoft.com/office/powerpoint/2010/main" val="1260711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2952527"/>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7" name="Picture 6" descr="ICES_VerticalLogo_Green250px_RGBForDigit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88413" y="18954"/>
            <a:ext cx="917674" cy="1101208"/>
          </a:xfrm>
          <a:prstGeom prst="rect">
            <a:avLst/>
          </a:prstGeom>
        </p:spPr>
      </p:pic>
      <p:sp>
        <p:nvSpPr>
          <p:cNvPr id="8" name="Isosceles Triangle 7"/>
          <p:cNvSpPr/>
          <p:nvPr userDrawn="1"/>
        </p:nvSpPr>
        <p:spPr>
          <a:xfrm rot="5400000" flipV="1">
            <a:off x="6092015" y="3803891"/>
            <a:ext cx="825804" cy="5314953"/>
          </a:xfrm>
          <a:prstGeom prst="triangle">
            <a:avLst>
              <a:gd name="adj" fmla="val 100000"/>
            </a:avLst>
          </a:prstGeom>
          <a:solidFill>
            <a:srgbClr val="00660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 name="Isosceles Triangle 8"/>
          <p:cNvSpPr/>
          <p:nvPr userDrawn="1"/>
        </p:nvSpPr>
        <p:spPr>
          <a:xfrm rot="5400000">
            <a:off x="1169584" y="5080218"/>
            <a:ext cx="624468" cy="2963636"/>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 name="Picture 9"/>
          <p:cNvPicPr preferRelativeResize="0">
            <a:picLocks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9531" y="4725144"/>
            <a:ext cx="1728000" cy="1306800"/>
          </a:xfrm>
          <a:prstGeom prst="rect">
            <a:avLst/>
          </a:prstGeom>
          <a:noFill/>
          <a:ln w="9525">
            <a:noFill/>
            <a:miter lim="800000"/>
            <a:headEnd/>
            <a:tailEnd/>
          </a:ln>
        </p:spPr>
      </p:pic>
      <p:pic>
        <p:nvPicPr>
          <p:cNvPr id="11" name="Picture 6" descr="Bridge"/>
          <p:cNvPicPr preferRelativeResize="0">
            <a:picLocks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1922365" y="4740993"/>
            <a:ext cx="1728788" cy="1306800"/>
          </a:xfrm>
          <a:prstGeom prst="rect">
            <a:avLst/>
          </a:prstGeom>
          <a:noFill/>
          <a:ln w="9525">
            <a:noFill/>
            <a:miter lim="800000"/>
            <a:headEnd/>
            <a:tailEnd/>
          </a:ln>
        </p:spPr>
      </p:pic>
      <p:pic>
        <p:nvPicPr>
          <p:cNvPr id="12" name="Picture 11"/>
          <p:cNvPicPr preferRelativeResize="0">
            <a:picLocks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3765987" y="4740993"/>
            <a:ext cx="1728000" cy="1306800"/>
          </a:xfrm>
          <a:prstGeom prst="rect">
            <a:avLst/>
          </a:prstGeom>
          <a:noFill/>
          <a:ln w="9525">
            <a:noFill/>
            <a:miter lim="800000"/>
            <a:headEnd/>
            <a:tailEnd/>
          </a:ln>
        </p:spPr>
      </p:pic>
      <p:pic>
        <p:nvPicPr>
          <p:cNvPr id="13" name="Picture 10" descr="Metro"/>
          <p:cNvPicPr preferRelativeResize="0">
            <a:picLocks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5608821" y="4742868"/>
            <a:ext cx="1727200" cy="1304925"/>
          </a:xfrm>
          <a:prstGeom prst="rect">
            <a:avLst/>
          </a:prstGeom>
          <a:noFill/>
          <a:ln w="9525">
            <a:noFill/>
            <a:miter lim="800000"/>
            <a:headEnd/>
            <a:tailEnd/>
          </a:ln>
        </p:spPr>
      </p:pic>
      <p:pic>
        <p:nvPicPr>
          <p:cNvPr id="14" name="Picture 8" descr="front-cover-night"/>
          <p:cNvPicPr preferRelativeResize="0">
            <a:picLocks noChangeArrowheads="1"/>
          </p:cNvPicPr>
          <p:nvPr userDrawn="1"/>
        </p:nvPicPr>
        <p:blipFill>
          <a:blip r:embed="rId7" cstate="screen">
            <a:extLst>
              <a:ext uri="{28A0092B-C50C-407E-A947-70E740481C1C}">
                <a14:useLocalDpi xmlns:a14="http://schemas.microsoft.com/office/drawing/2010/main" val="0"/>
              </a:ext>
            </a:extLst>
          </a:blip>
          <a:srcRect/>
          <a:stretch>
            <a:fillRect/>
          </a:stretch>
        </p:blipFill>
        <p:spPr bwMode="auto">
          <a:xfrm>
            <a:off x="7450857" y="4742868"/>
            <a:ext cx="1621872" cy="1306800"/>
          </a:xfrm>
          <a:prstGeom prst="rect">
            <a:avLst/>
          </a:prstGeom>
          <a:noFill/>
          <a:ln w="9525">
            <a:noFill/>
            <a:miter lim="800000"/>
            <a:headEnd/>
            <a:tailEnd/>
          </a:ln>
        </p:spPr>
      </p:pic>
    </p:spTree>
    <p:extLst>
      <p:ext uri="{BB962C8B-B14F-4D97-AF65-F5344CB8AC3E}">
        <p14:creationId xmlns:p14="http://schemas.microsoft.com/office/powerpoint/2010/main" val="160034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Isosceles Triangle 6"/>
          <p:cNvSpPr/>
          <p:nvPr userDrawn="1"/>
        </p:nvSpPr>
        <p:spPr>
          <a:xfrm rot="5400000" flipV="1">
            <a:off x="6092015" y="3803891"/>
            <a:ext cx="825804" cy="5314953"/>
          </a:xfrm>
          <a:prstGeom prst="triangle">
            <a:avLst>
              <a:gd name="adj" fmla="val 100000"/>
            </a:avLst>
          </a:prstGeom>
          <a:solidFill>
            <a:srgbClr val="00660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8" name="Isosceles Triangle 7"/>
          <p:cNvSpPr/>
          <p:nvPr userDrawn="1"/>
        </p:nvSpPr>
        <p:spPr>
          <a:xfrm rot="5400000">
            <a:off x="1169584" y="5080218"/>
            <a:ext cx="624468" cy="2963636"/>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descr="ICES_VerticalLogo_Green250px_RGBForDigit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88413" y="18954"/>
            <a:ext cx="917674" cy="1101208"/>
          </a:xfrm>
          <a:prstGeom prst="rect">
            <a:avLst/>
          </a:prstGeom>
        </p:spPr>
      </p:pic>
    </p:spTree>
    <p:extLst>
      <p:ext uri="{BB962C8B-B14F-4D97-AF65-F5344CB8AC3E}">
        <p14:creationId xmlns:p14="http://schemas.microsoft.com/office/powerpoint/2010/main" val="111033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ICES_VerticalLogo_Green250px_RGBForDigit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88413" y="18954"/>
            <a:ext cx="917674" cy="1101208"/>
          </a:xfrm>
          <a:prstGeom prst="rect">
            <a:avLst/>
          </a:prstGeom>
        </p:spPr>
      </p:pic>
      <p:sp>
        <p:nvSpPr>
          <p:cNvPr id="9" name="Isosceles Triangle 8"/>
          <p:cNvSpPr/>
          <p:nvPr userDrawn="1"/>
        </p:nvSpPr>
        <p:spPr>
          <a:xfrm rot="5400000" flipV="1">
            <a:off x="6092015" y="3803891"/>
            <a:ext cx="825804" cy="5314953"/>
          </a:xfrm>
          <a:prstGeom prst="triangle">
            <a:avLst>
              <a:gd name="adj" fmla="val 100000"/>
            </a:avLst>
          </a:prstGeom>
          <a:solidFill>
            <a:srgbClr val="00660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9"/>
          <p:cNvSpPr/>
          <p:nvPr userDrawn="1"/>
        </p:nvSpPr>
        <p:spPr>
          <a:xfrm rot="5400000">
            <a:off x="1169584" y="5080218"/>
            <a:ext cx="624468" cy="2963636"/>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1577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ICES_VerticalLogo_Green250px_RGBForDigit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88413" y="18954"/>
            <a:ext cx="917674" cy="1101208"/>
          </a:xfrm>
          <a:prstGeom prst="rect">
            <a:avLst/>
          </a:prstGeom>
        </p:spPr>
      </p:pic>
      <p:sp>
        <p:nvSpPr>
          <p:cNvPr id="11" name="Isosceles Triangle 10"/>
          <p:cNvSpPr/>
          <p:nvPr userDrawn="1"/>
        </p:nvSpPr>
        <p:spPr>
          <a:xfrm rot="5400000" flipV="1">
            <a:off x="6092015" y="3803891"/>
            <a:ext cx="825804" cy="5314953"/>
          </a:xfrm>
          <a:prstGeom prst="triangle">
            <a:avLst>
              <a:gd name="adj" fmla="val 100000"/>
            </a:avLst>
          </a:prstGeom>
          <a:solidFill>
            <a:srgbClr val="00660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p:cNvSpPr/>
          <p:nvPr userDrawn="1"/>
        </p:nvSpPr>
        <p:spPr>
          <a:xfrm rot="5400000">
            <a:off x="1169584" y="5080218"/>
            <a:ext cx="624468" cy="2963636"/>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137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6" name="Picture 5" descr="ICES_VerticalLogo_Green250px_RGBForDigit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88413" y="18954"/>
            <a:ext cx="917674" cy="1101208"/>
          </a:xfrm>
          <a:prstGeom prst="rect">
            <a:avLst/>
          </a:prstGeom>
        </p:spPr>
      </p:pic>
      <p:sp>
        <p:nvSpPr>
          <p:cNvPr id="7" name="Isosceles Triangle 6"/>
          <p:cNvSpPr/>
          <p:nvPr userDrawn="1"/>
        </p:nvSpPr>
        <p:spPr>
          <a:xfrm rot="5400000" flipV="1">
            <a:off x="6092015" y="3803891"/>
            <a:ext cx="825804" cy="5314953"/>
          </a:xfrm>
          <a:prstGeom prst="triangle">
            <a:avLst>
              <a:gd name="adj" fmla="val 100000"/>
            </a:avLst>
          </a:prstGeom>
          <a:solidFill>
            <a:srgbClr val="00660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8" name="Isosceles Triangle 7"/>
          <p:cNvSpPr/>
          <p:nvPr userDrawn="1"/>
        </p:nvSpPr>
        <p:spPr>
          <a:xfrm rot="5400000">
            <a:off x="1169584" y="5080218"/>
            <a:ext cx="624468" cy="2963636"/>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8868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CES_VerticalLogo_Green250px_RGBForDigit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88413" y="18954"/>
            <a:ext cx="917674" cy="1101208"/>
          </a:xfrm>
          <a:prstGeom prst="rect">
            <a:avLst/>
          </a:prstGeom>
        </p:spPr>
      </p:pic>
      <p:sp>
        <p:nvSpPr>
          <p:cNvPr id="8" name="Isosceles Triangle 7"/>
          <p:cNvSpPr/>
          <p:nvPr userDrawn="1"/>
        </p:nvSpPr>
        <p:spPr>
          <a:xfrm rot="5400000" flipV="1">
            <a:off x="6092015" y="3803891"/>
            <a:ext cx="825804" cy="5314953"/>
          </a:xfrm>
          <a:prstGeom prst="triangle">
            <a:avLst>
              <a:gd name="adj" fmla="val 100000"/>
            </a:avLst>
          </a:prstGeom>
          <a:solidFill>
            <a:srgbClr val="00660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userDrawn="1"/>
        </p:nvSpPr>
        <p:spPr>
          <a:xfrm rot="5400000">
            <a:off x="1169584" y="5080218"/>
            <a:ext cx="624468" cy="2963636"/>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5427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Isosceles Triangle 6"/>
          <p:cNvSpPr/>
          <p:nvPr/>
        </p:nvSpPr>
        <p:spPr>
          <a:xfrm rot="5400000" flipV="1">
            <a:off x="6092015" y="3803891"/>
            <a:ext cx="825804" cy="5314953"/>
          </a:xfrm>
          <a:prstGeom prst="triangle">
            <a:avLst>
              <a:gd name="adj" fmla="val 100000"/>
            </a:avLst>
          </a:prstGeom>
          <a:solidFill>
            <a:srgbClr val="00660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 name="Isosceles Triangle 7"/>
          <p:cNvSpPr/>
          <p:nvPr/>
        </p:nvSpPr>
        <p:spPr>
          <a:xfrm rot="5400000">
            <a:off x="1169584" y="5080218"/>
            <a:ext cx="624468" cy="2963636"/>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9" name="Picture 8" descr="ICES_VerticalLogo_Green250px_RGBForDigital.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88413" y="18954"/>
            <a:ext cx="917674" cy="1101208"/>
          </a:xfrm>
          <a:prstGeom prst="rect">
            <a:avLst/>
          </a:prstGeom>
        </p:spPr>
      </p:pic>
    </p:spTree>
    <p:extLst>
      <p:ext uri="{BB962C8B-B14F-4D97-AF65-F5344CB8AC3E}">
        <p14:creationId xmlns:p14="http://schemas.microsoft.com/office/powerpoint/2010/main" val="885573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ctr" defTabSz="914400" rtl="0" eaLnBrk="1" latinLnBrk="0" hangingPunct="1">
        <a:spcBef>
          <a:spcPct val="0"/>
        </a:spcBef>
        <a:buNone/>
        <a:defRPr sz="3600" kern="1200">
          <a:solidFill>
            <a:schemeClr val="tx1"/>
          </a:solidFill>
          <a:latin typeface="Franklin Gothic Demi" panose="020B07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Council of Management (</a:t>
            </a:r>
            <a:r>
              <a:rPr lang="en-GB" dirty="0" err="1"/>
              <a:t>CoM</a:t>
            </a:r>
            <a:r>
              <a:rPr lang="en-GB" dirty="0"/>
              <a:t>) </a:t>
            </a:r>
            <a:br>
              <a:rPr lang="en-GB" dirty="0"/>
            </a:br>
            <a:r>
              <a:rPr lang="en-GB" dirty="0"/>
              <a:t>Obligations &amp; Authorities</a:t>
            </a:r>
          </a:p>
        </p:txBody>
      </p:sp>
      <p:sp>
        <p:nvSpPr>
          <p:cNvPr id="3" name="Subtitle 2"/>
          <p:cNvSpPr>
            <a:spLocks noGrp="1"/>
          </p:cNvSpPr>
          <p:nvPr>
            <p:ph type="subTitle" idx="1"/>
          </p:nvPr>
        </p:nvSpPr>
        <p:spPr/>
        <p:txBody>
          <a:bodyPr>
            <a:normAutofit/>
          </a:bodyPr>
          <a:lstStyle/>
          <a:p>
            <a:r>
              <a:rPr lang="en-US" sz="2800" dirty="0"/>
              <a:t>April 2026</a:t>
            </a:r>
            <a:endParaRPr lang="en-GB" sz="2800" dirty="0"/>
          </a:p>
        </p:txBody>
      </p:sp>
    </p:spTree>
    <p:extLst>
      <p:ext uri="{BB962C8B-B14F-4D97-AF65-F5344CB8AC3E}">
        <p14:creationId xmlns:p14="http://schemas.microsoft.com/office/powerpoint/2010/main" val="1495392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DC2B6-0FDE-903B-7571-E1810C109D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3466D-A12D-4D66-F8A2-2FCDBD522606}"/>
              </a:ext>
            </a:extLst>
          </p:cNvPr>
          <p:cNvSpPr>
            <a:spLocks noGrp="1"/>
          </p:cNvSpPr>
          <p:nvPr>
            <p:ph type="title"/>
          </p:nvPr>
        </p:nvSpPr>
        <p:spPr/>
        <p:txBody>
          <a:bodyPr/>
          <a:lstStyle/>
          <a:p>
            <a:r>
              <a:rPr lang="en-GB" dirty="0"/>
              <a:t>Key Roles – Chair / President</a:t>
            </a:r>
          </a:p>
        </p:txBody>
      </p:sp>
      <p:sp>
        <p:nvSpPr>
          <p:cNvPr id="3" name="Content Placeholder 2">
            <a:extLst>
              <a:ext uri="{FF2B5EF4-FFF2-40B4-BE49-F238E27FC236}">
                <a16:creationId xmlns:a16="http://schemas.microsoft.com/office/drawing/2014/main" id="{86D99440-ACC3-D6E6-3BCD-6A9892DBF445}"/>
              </a:ext>
            </a:extLst>
          </p:cNvPr>
          <p:cNvSpPr>
            <a:spLocks noGrp="1"/>
          </p:cNvSpPr>
          <p:nvPr>
            <p:ph idx="1"/>
          </p:nvPr>
        </p:nvSpPr>
        <p:spPr>
          <a:xfrm>
            <a:off x="457200" y="1124744"/>
            <a:ext cx="8229600" cy="5035698"/>
          </a:xfrm>
        </p:spPr>
        <p:txBody>
          <a:bodyPr>
            <a:normAutofit/>
          </a:bodyPr>
          <a:lstStyle/>
          <a:p>
            <a:pPr marL="0" indent="0">
              <a:buNone/>
            </a:pPr>
            <a:endParaRPr lang="en-GB" sz="2400" dirty="0"/>
          </a:p>
          <a:p>
            <a:pPr marL="400050" lvl="1" indent="0">
              <a:buNone/>
            </a:pPr>
            <a:r>
              <a:rPr lang="en-US" sz="2400" b="1" i="1" dirty="0"/>
              <a:t>“The President or, in his absence, the Immediate Past President or, in the absence of both, the Senior Vice President or, in the absence of all three, the Vice President will chair meetings of the Council and will undertake other functions as may from time to time be determined by the Council”</a:t>
            </a:r>
          </a:p>
          <a:p>
            <a:pPr marL="400050" lvl="1" indent="0">
              <a:buNone/>
            </a:pPr>
            <a:endParaRPr lang="en-US" sz="2400" b="1" i="1" dirty="0"/>
          </a:p>
          <a:p>
            <a:pPr marL="400050" lvl="1" indent="0">
              <a:buNone/>
            </a:pPr>
            <a:r>
              <a:rPr lang="en-US" sz="2400" b="1" i="1" dirty="0"/>
              <a:t>“The chairman at any meeting of the Council shall have a casting vote only. All other members of the Council present at a meeting shall have full voting rights”</a:t>
            </a:r>
          </a:p>
          <a:p>
            <a:pPr marL="0" indent="0">
              <a:buNone/>
            </a:pPr>
            <a:endParaRPr lang="en-GB" dirty="0"/>
          </a:p>
        </p:txBody>
      </p:sp>
    </p:spTree>
    <p:extLst>
      <p:ext uri="{BB962C8B-B14F-4D97-AF65-F5344CB8AC3E}">
        <p14:creationId xmlns:p14="http://schemas.microsoft.com/office/powerpoint/2010/main" val="3212436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2AC5A-1294-BA6F-A4ED-1BBB81CC28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E5E51F-1A4F-C59D-8510-4073AD289877}"/>
              </a:ext>
            </a:extLst>
          </p:cNvPr>
          <p:cNvSpPr>
            <a:spLocks noGrp="1"/>
          </p:cNvSpPr>
          <p:nvPr>
            <p:ph type="title"/>
          </p:nvPr>
        </p:nvSpPr>
        <p:spPr/>
        <p:txBody>
          <a:bodyPr/>
          <a:lstStyle/>
          <a:p>
            <a:r>
              <a:rPr lang="en-GB" dirty="0"/>
              <a:t>Key Roles – CEO</a:t>
            </a:r>
          </a:p>
        </p:txBody>
      </p:sp>
      <p:sp>
        <p:nvSpPr>
          <p:cNvPr id="3" name="Content Placeholder 2">
            <a:extLst>
              <a:ext uri="{FF2B5EF4-FFF2-40B4-BE49-F238E27FC236}">
                <a16:creationId xmlns:a16="http://schemas.microsoft.com/office/drawing/2014/main" id="{65E4795C-49A5-36D1-873D-B54C3ACA9E15}"/>
              </a:ext>
            </a:extLst>
          </p:cNvPr>
          <p:cNvSpPr>
            <a:spLocks noGrp="1"/>
          </p:cNvSpPr>
          <p:nvPr>
            <p:ph idx="1"/>
          </p:nvPr>
        </p:nvSpPr>
        <p:spPr>
          <a:xfrm>
            <a:off x="446421" y="1417638"/>
            <a:ext cx="8229600" cy="5035698"/>
          </a:xfrm>
        </p:spPr>
        <p:txBody>
          <a:bodyPr>
            <a:normAutofit/>
          </a:bodyPr>
          <a:lstStyle/>
          <a:p>
            <a:pPr marL="0" indent="0">
              <a:buNone/>
            </a:pPr>
            <a:endParaRPr lang="en-GB" sz="2400" dirty="0"/>
          </a:p>
          <a:p>
            <a:pPr marL="400050" lvl="1" indent="0">
              <a:buNone/>
            </a:pPr>
            <a:r>
              <a:rPr lang="en-US" sz="2200" b="1" i="1" dirty="0"/>
              <a:t>The Council shall be entitled to delegate powers to the Chief Executive including, but not limited to:</a:t>
            </a:r>
          </a:p>
          <a:p>
            <a:pPr marL="400050" lvl="1" indent="0">
              <a:buNone/>
            </a:pPr>
            <a:endParaRPr lang="en-US" sz="2200" b="1" i="1" dirty="0"/>
          </a:p>
          <a:p>
            <a:pPr lvl="1" indent="-342900"/>
            <a:r>
              <a:rPr lang="en-US" sz="2200" b="1" i="1" dirty="0"/>
              <a:t> the day-to-day management of the Institution (in accordance with its policies and the appointment)</a:t>
            </a:r>
          </a:p>
          <a:p>
            <a:pPr lvl="1" indent="-342900"/>
            <a:r>
              <a:rPr lang="en-US" sz="2200" b="1" i="1" dirty="0"/>
              <a:t> management and discipline of the Institution staff.</a:t>
            </a:r>
          </a:p>
          <a:p>
            <a:pPr marL="400050" lvl="1" indent="0">
              <a:buNone/>
            </a:pPr>
            <a:endParaRPr lang="en-US" sz="2200" b="1" i="1" dirty="0"/>
          </a:p>
          <a:p>
            <a:pPr marL="400050" lvl="1" indent="0">
              <a:buNone/>
            </a:pPr>
            <a:r>
              <a:rPr lang="en-US" sz="2200" b="1" i="1" dirty="0"/>
              <a:t>The Chief Executive shall be entitled to attend and speak at meetings of the Council but shall have no voting rights.</a:t>
            </a:r>
          </a:p>
          <a:p>
            <a:pPr marL="400050" lvl="1" indent="0">
              <a:buNone/>
            </a:pPr>
            <a:endParaRPr lang="en-US" sz="2200" b="1" i="1" dirty="0"/>
          </a:p>
          <a:p>
            <a:pPr marL="400050" lvl="1" indent="0">
              <a:buNone/>
            </a:pPr>
            <a:r>
              <a:rPr lang="en-US" sz="2200" b="1" i="1" dirty="0"/>
              <a:t>Typically, co-ordinates with Council through the President (Chair)</a:t>
            </a:r>
          </a:p>
          <a:p>
            <a:endParaRPr lang="en-GB" dirty="0"/>
          </a:p>
        </p:txBody>
      </p:sp>
    </p:spTree>
    <p:extLst>
      <p:ext uri="{BB962C8B-B14F-4D97-AF65-F5344CB8AC3E}">
        <p14:creationId xmlns:p14="http://schemas.microsoft.com/office/powerpoint/2010/main" val="3753754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CE20E-E120-AE3A-7932-6073B4750F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FC280-1A84-2652-A1E2-C6289D6397EE}"/>
              </a:ext>
            </a:extLst>
          </p:cNvPr>
          <p:cNvSpPr>
            <a:spLocks noGrp="1"/>
          </p:cNvSpPr>
          <p:nvPr>
            <p:ph type="title"/>
          </p:nvPr>
        </p:nvSpPr>
        <p:spPr/>
        <p:txBody>
          <a:bodyPr/>
          <a:lstStyle/>
          <a:p>
            <a:r>
              <a:rPr lang="en-GB" dirty="0"/>
              <a:t>Key Roles - Honorary Secretary</a:t>
            </a:r>
          </a:p>
        </p:txBody>
      </p:sp>
      <p:sp>
        <p:nvSpPr>
          <p:cNvPr id="3" name="Content Placeholder 2">
            <a:extLst>
              <a:ext uri="{FF2B5EF4-FFF2-40B4-BE49-F238E27FC236}">
                <a16:creationId xmlns:a16="http://schemas.microsoft.com/office/drawing/2014/main" id="{C2B3194E-AACF-551C-E40C-46263C1001CA}"/>
              </a:ext>
            </a:extLst>
          </p:cNvPr>
          <p:cNvSpPr>
            <a:spLocks noGrp="1"/>
          </p:cNvSpPr>
          <p:nvPr>
            <p:ph idx="1"/>
          </p:nvPr>
        </p:nvSpPr>
        <p:spPr>
          <a:xfrm>
            <a:off x="446421" y="1417638"/>
            <a:ext cx="8229600" cy="5035698"/>
          </a:xfrm>
        </p:spPr>
        <p:txBody>
          <a:bodyPr>
            <a:normAutofit/>
          </a:bodyPr>
          <a:lstStyle/>
          <a:p>
            <a:pPr marL="0" indent="0">
              <a:buNone/>
            </a:pPr>
            <a:endParaRPr lang="en-GB" sz="2400" dirty="0"/>
          </a:p>
          <a:p>
            <a:pPr marL="0" indent="0">
              <a:buNone/>
            </a:pPr>
            <a:r>
              <a:rPr lang="en-US" sz="2200" b="1" i="1" dirty="0"/>
              <a:t>There shall be a Secretary who shall be appointed by the Council for such term, at such remuneration and upon such conditions as the Council shall consider fit. The Secretary may be removed by the Council.</a:t>
            </a:r>
          </a:p>
          <a:p>
            <a:pPr marL="0" indent="0">
              <a:buNone/>
            </a:pPr>
            <a:endParaRPr lang="en-US" sz="2200" b="1" i="1" dirty="0"/>
          </a:p>
          <a:p>
            <a:pPr marL="0" indent="0">
              <a:buNone/>
            </a:pPr>
            <a:r>
              <a:rPr lang="en-US" sz="2200" b="1" i="1" dirty="0"/>
              <a:t>The Secretary shall be entitled to attend and speak at meetings of the Council but shall have no voting rights.</a:t>
            </a:r>
          </a:p>
          <a:p>
            <a:pPr marL="400050" lvl="1" indent="0">
              <a:buNone/>
            </a:pPr>
            <a:endParaRPr lang="en-US" sz="2200" b="1" i="1" dirty="0"/>
          </a:p>
          <a:p>
            <a:pPr marL="400050" lvl="1" indent="0">
              <a:buNone/>
            </a:pPr>
            <a:r>
              <a:rPr lang="en-US" sz="2200" b="1" i="1" dirty="0"/>
              <a:t>Typically, supports the CEO and Council through the President (Chair)</a:t>
            </a:r>
          </a:p>
          <a:p>
            <a:endParaRPr lang="en-GB" dirty="0"/>
          </a:p>
        </p:txBody>
      </p:sp>
    </p:spTree>
    <p:extLst>
      <p:ext uri="{BB962C8B-B14F-4D97-AF65-F5344CB8AC3E}">
        <p14:creationId xmlns:p14="http://schemas.microsoft.com/office/powerpoint/2010/main" val="279572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A196AB-CFA2-6F0A-F8CB-C3417EB4CA48}"/>
              </a:ext>
            </a:extLst>
          </p:cNvPr>
          <p:cNvPicPr>
            <a:picLocks noChangeAspect="1"/>
          </p:cNvPicPr>
          <p:nvPr/>
        </p:nvPicPr>
        <p:blipFill rotWithShape="1">
          <a:blip r:embed="rId3">
            <a:extLst>
              <a:ext uri="{28A0092B-C50C-407E-A947-70E740481C1C}">
                <a14:useLocalDpi xmlns:a14="http://schemas.microsoft.com/office/drawing/2010/main" val="0"/>
              </a:ext>
            </a:extLst>
          </a:blip>
          <a:srcRect t="1158" b="1158"/>
          <a:stretch/>
        </p:blipFill>
        <p:spPr>
          <a:xfrm>
            <a:off x="1187624" y="404664"/>
            <a:ext cx="6768752" cy="4950282"/>
          </a:xfrm>
          <a:prstGeom prst="rect">
            <a:avLst/>
          </a:prstGeom>
        </p:spPr>
      </p:pic>
    </p:spTree>
    <p:extLst>
      <p:ext uri="{BB962C8B-B14F-4D97-AF65-F5344CB8AC3E}">
        <p14:creationId xmlns:p14="http://schemas.microsoft.com/office/powerpoint/2010/main" val="3672855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DABD7-9EFC-40D2-9F5C-1975E2C3BAC1}"/>
              </a:ext>
            </a:extLst>
          </p:cNvPr>
          <p:cNvSpPr>
            <a:spLocks noGrp="1"/>
          </p:cNvSpPr>
          <p:nvPr>
            <p:ph type="title"/>
          </p:nvPr>
        </p:nvSpPr>
        <p:spPr/>
        <p:txBody>
          <a:bodyPr>
            <a:normAutofit fontScale="90000"/>
          </a:bodyPr>
          <a:lstStyle/>
          <a:p>
            <a:r>
              <a:rPr lang="en-GB" dirty="0"/>
              <a:t>Operational Management - Core Committees</a:t>
            </a:r>
          </a:p>
        </p:txBody>
      </p:sp>
      <p:sp>
        <p:nvSpPr>
          <p:cNvPr id="3" name="Content Placeholder 2">
            <a:extLst>
              <a:ext uri="{FF2B5EF4-FFF2-40B4-BE49-F238E27FC236}">
                <a16:creationId xmlns:a16="http://schemas.microsoft.com/office/drawing/2014/main" id="{8AC61716-6ACD-4C98-9DB0-D59ACC537454}"/>
              </a:ext>
            </a:extLst>
          </p:cNvPr>
          <p:cNvSpPr>
            <a:spLocks noGrp="1"/>
          </p:cNvSpPr>
          <p:nvPr>
            <p:ph idx="1"/>
          </p:nvPr>
        </p:nvSpPr>
        <p:spPr/>
        <p:txBody>
          <a:bodyPr>
            <a:normAutofit lnSpcReduction="10000"/>
          </a:bodyPr>
          <a:lstStyle/>
          <a:p>
            <a:r>
              <a:rPr lang="en-GB" sz="2000" dirty="0"/>
              <a:t>Core Committees</a:t>
            </a:r>
          </a:p>
          <a:p>
            <a:pPr lvl="2" fontAlgn="base">
              <a:lnSpc>
                <a:spcPct val="150000"/>
              </a:lnSpc>
              <a:buFont typeface="Courier New" panose="02070309020205020404" pitchFamily="49" charset="0"/>
              <a:buChar char="o"/>
            </a:pPr>
            <a:r>
              <a:rPr lang="en-GB" sz="2000" dirty="0"/>
              <a:t>Finance and General Purposes (F&amp;GP)</a:t>
            </a:r>
          </a:p>
          <a:p>
            <a:pPr lvl="2" fontAlgn="base">
              <a:lnSpc>
                <a:spcPct val="150000"/>
              </a:lnSpc>
              <a:buFont typeface="Courier New" panose="02070309020205020404" pitchFamily="49" charset="0"/>
              <a:buChar char="o"/>
            </a:pPr>
            <a:r>
              <a:rPr lang="en-GB" sz="2000" dirty="0"/>
              <a:t>Education, Professional Development and Membership (EPD&amp;M, plus competency working groups)</a:t>
            </a:r>
          </a:p>
          <a:p>
            <a:pPr lvl="2" fontAlgn="base">
              <a:lnSpc>
                <a:spcPct val="150000"/>
              </a:lnSpc>
              <a:buFont typeface="Courier New" panose="02070309020205020404" pitchFamily="49" charset="0"/>
              <a:buChar char="o"/>
            </a:pPr>
            <a:r>
              <a:rPr lang="en-GB" sz="2000" dirty="0"/>
              <a:t>Commercial Management Practices Committee (CMPC, plus subgroups – Contracts and Dispute Resolution Panel, C&amp;DRP)</a:t>
            </a:r>
          </a:p>
          <a:p>
            <a:pPr lvl="2" fontAlgn="base">
              <a:lnSpc>
                <a:spcPct val="150000"/>
              </a:lnSpc>
              <a:buFont typeface="Courier New" panose="02070309020205020404" pitchFamily="49" charset="0"/>
              <a:buChar char="o"/>
            </a:pPr>
            <a:r>
              <a:rPr lang="en-GB" sz="2000" dirty="0"/>
              <a:t>Geospatial Engineering Practices Committee (GEPC, plus subgroups – Utilities and Subsurface Mapping Panel, USMP)</a:t>
            </a:r>
          </a:p>
          <a:p>
            <a:pPr lvl="2" fontAlgn="base">
              <a:lnSpc>
                <a:spcPct val="150000"/>
              </a:lnSpc>
              <a:buFont typeface="Courier New" panose="02070309020205020404" pitchFamily="49" charset="0"/>
              <a:buChar char="o"/>
            </a:pPr>
            <a:r>
              <a:rPr lang="en-GB" sz="2000" dirty="0"/>
              <a:t>Regions - including international and Ireland</a:t>
            </a:r>
          </a:p>
          <a:p>
            <a:pPr lvl="2" fontAlgn="base">
              <a:lnSpc>
                <a:spcPct val="150000"/>
              </a:lnSpc>
              <a:buFont typeface="Courier New" panose="02070309020205020404" pitchFamily="49" charset="0"/>
              <a:buChar char="o"/>
            </a:pPr>
            <a:r>
              <a:rPr lang="en-GB" sz="2000" dirty="0"/>
              <a:t>SURCO board (Our Publishing &amp; Learning Company)</a:t>
            </a:r>
          </a:p>
        </p:txBody>
      </p:sp>
    </p:spTree>
    <p:extLst>
      <p:ext uri="{BB962C8B-B14F-4D97-AF65-F5344CB8AC3E}">
        <p14:creationId xmlns:p14="http://schemas.microsoft.com/office/powerpoint/2010/main" val="4112636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138F0-BF0C-E980-7333-08ACE3EAC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719B98-59EC-185E-0785-F8EA3C923D4E}"/>
              </a:ext>
            </a:extLst>
          </p:cNvPr>
          <p:cNvSpPr>
            <a:spLocks noGrp="1"/>
          </p:cNvSpPr>
          <p:nvPr>
            <p:ph type="title"/>
          </p:nvPr>
        </p:nvSpPr>
        <p:spPr/>
        <p:txBody>
          <a:bodyPr>
            <a:normAutofit fontScale="90000"/>
          </a:bodyPr>
          <a:lstStyle/>
          <a:p>
            <a:r>
              <a:rPr lang="en-GB" dirty="0"/>
              <a:t>Strategic Development- Core Committees</a:t>
            </a:r>
          </a:p>
        </p:txBody>
      </p:sp>
      <p:sp>
        <p:nvSpPr>
          <p:cNvPr id="3" name="Content Placeholder 2">
            <a:extLst>
              <a:ext uri="{FF2B5EF4-FFF2-40B4-BE49-F238E27FC236}">
                <a16:creationId xmlns:a16="http://schemas.microsoft.com/office/drawing/2014/main" id="{529534AA-D8DF-6CC0-06AB-887E047EA205}"/>
              </a:ext>
            </a:extLst>
          </p:cNvPr>
          <p:cNvSpPr>
            <a:spLocks noGrp="1"/>
          </p:cNvSpPr>
          <p:nvPr>
            <p:ph idx="1"/>
          </p:nvPr>
        </p:nvSpPr>
        <p:spPr/>
        <p:txBody>
          <a:bodyPr>
            <a:normAutofit/>
          </a:bodyPr>
          <a:lstStyle/>
          <a:p>
            <a:r>
              <a:rPr lang="en-GB" sz="2000" dirty="0"/>
              <a:t>Core Committees</a:t>
            </a:r>
          </a:p>
          <a:p>
            <a:pPr lvl="2" fontAlgn="base">
              <a:lnSpc>
                <a:spcPct val="150000"/>
              </a:lnSpc>
              <a:buFont typeface="Courier New" panose="02070309020205020404" pitchFamily="49" charset="0"/>
              <a:buChar char="o"/>
            </a:pPr>
            <a:r>
              <a:rPr lang="en-GB" sz="2000" dirty="0"/>
              <a:t>Equity Diversity and Inclusion (EDI) Council</a:t>
            </a:r>
          </a:p>
          <a:p>
            <a:pPr lvl="2" fontAlgn="base">
              <a:lnSpc>
                <a:spcPct val="150000"/>
              </a:lnSpc>
              <a:buFont typeface="Courier New" panose="02070309020205020404" pitchFamily="49" charset="0"/>
              <a:buChar char="o"/>
            </a:pPr>
            <a:r>
              <a:rPr lang="en-GB" sz="2000" dirty="0"/>
              <a:t>Sustainability Committee</a:t>
            </a:r>
          </a:p>
          <a:p>
            <a:pPr lvl="2" fontAlgn="base">
              <a:lnSpc>
                <a:spcPct val="150000"/>
              </a:lnSpc>
              <a:buFont typeface="Courier New" panose="02070309020205020404" pitchFamily="49" charset="0"/>
              <a:buChar char="o"/>
            </a:pPr>
            <a:r>
              <a:rPr lang="en-GB" sz="2000" dirty="0"/>
              <a:t>Tomorrows Leaders Committee (TLC)</a:t>
            </a:r>
          </a:p>
        </p:txBody>
      </p:sp>
    </p:spTree>
    <p:extLst>
      <p:ext uri="{BB962C8B-B14F-4D97-AF65-F5344CB8AC3E}">
        <p14:creationId xmlns:p14="http://schemas.microsoft.com/office/powerpoint/2010/main" val="709076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514BB-2D8E-8F67-B4C6-BDB7DBC7AC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DBD293-D5CD-B68E-B645-ED21EFE8E31A}"/>
              </a:ext>
            </a:extLst>
          </p:cNvPr>
          <p:cNvSpPr>
            <a:spLocks noGrp="1"/>
          </p:cNvSpPr>
          <p:nvPr>
            <p:ph type="title"/>
          </p:nvPr>
        </p:nvSpPr>
        <p:spPr/>
        <p:txBody>
          <a:bodyPr/>
          <a:lstStyle/>
          <a:p>
            <a:r>
              <a:rPr lang="en-GB" dirty="0"/>
              <a:t> Committees Rules</a:t>
            </a:r>
          </a:p>
        </p:txBody>
      </p:sp>
      <p:sp>
        <p:nvSpPr>
          <p:cNvPr id="3" name="Content Placeholder 2">
            <a:extLst>
              <a:ext uri="{FF2B5EF4-FFF2-40B4-BE49-F238E27FC236}">
                <a16:creationId xmlns:a16="http://schemas.microsoft.com/office/drawing/2014/main" id="{899C1D12-42E6-9044-E97E-54BDDDCAFD3C}"/>
              </a:ext>
            </a:extLst>
          </p:cNvPr>
          <p:cNvSpPr>
            <a:spLocks noGrp="1"/>
          </p:cNvSpPr>
          <p:nvPr>
            <p:ph idx="1"/>
          </p:nvPr>
        </p:nvSpPr>
        <p:spPr/>
        <p:txBody>
          <a:bodyPr>
            <a:normAutofit/>
          </a:bodyPr>
          <a:lstStyle/>
          <a:p>
            <a:r>
              <a:rPr lang="en-GB" sz="2000" dirty="0"/>
              <a:t>Committees shall comprise a minimum of four and a maximum of 12 attending members but unlimited corresponding members</a:t>
            </a:r>
          </a:p>
          <a:p>
            <a:r>
              <a:rPr lang="en-GB" sz="2000" dirty="0"/>
              <a:t>The chairperson of a committee will normally serve 4 years.</a:t>
            </a:r>
          </a:p>
          <a:p>
            <a:r>
              <a:rPr lang="en-GB" sz="2000" dirty="0"/>
              <a:t>The incoming President will confirm the appointment of the chairman at the first meeting of Council following the Institution’s Annual General Meeting. </a:t>
            </a:r>
          </a:p>
          <a:p>
            <a:r>
              <a:rPr lang="en-US" sz="2100" dirty="0"/>
              <a:t>Core committees must be represented on Council. If no member of a core committee is an elected member of Council the President, in conjunction with the chairperson of the core committee, shall nominate one of the members of Council to represent that committee.</a:t>
            </a:r>
            <a:endParaRPr lang="en-GB" sz="2100" dirty="0"/>
          </a:p>
        </p:txBody>
      </p:sp>
    </p:spTree>
    <p:extLst>
      <p:ext uri="{BB962C8B-B14F-4D97-AF65-F5344CB8AC3E}">
        <p14:creationId xmlns:p14="http://schemas.microsoft.com/office/powerpoint/2010/main" val="190233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3557E-77A3-4F22-A250-21FBABB754F1}"/>
              </a:ext>
            </a:extLst>
          </p:cNvPr>
          <p:cNvSpPr>
            <a:spLocks noGrp="1"/>
          </p:cNvSpPr>
          <p:nvPr>
            <p:ph type="title"/>
          </p:nvPr>
        </p:nvSpPr>
        <p:spPr/>
        <p:txBody>
          <a:bodyPr/>
          <a:lstStyle/>
          <a:p>
            <a:r>
              <a:rPr lang="en-GB" dirty="0"/>
              <a:t>The Charity Act &amp; Trustees</a:t>
            </a:r>
          </a:p>
        </p:txBody>
      </p:sp>
      <p:sp>
        <p:nvSpPr>
          <p:cNvPr id="3" name="Content Placeholder 2">
            <a:extLst>
              <a:ext uri="{FF2B5EF4-FFF2-40B4-BE49-F238E27FC236}">
                <a16:creationId xmlns:a16="http://schemas.microsoft.com/office/drawing/2014/main" id="{7FE087BA-9089-4B3A-B590-497E430D7328}"/>
              </a:ext>
            </a:extLst>
          </p:cNvPr>
          <p:cNvSpPr>
            <a:spLocks noGrp="1"/>
          </p:cNvSpPr>
          <p:nvPr>
            <p:ph idx="1"/>
          </p:nvPr>
        </p:nvSpPr>
        <p:spPr/>
        <p:txBody>
          <a:bodyPr>
            <a:normAutofit lnSpcReduction="10000"/>
          </a:bodyPr>
          <a:lstStyle/>
          <a:p>
            <a:r>
              <a:rPr lang="en-GB" sz="2400" dirty="0"/>
              <a:t>As a trustee, you must run your charity in a way that complies with your charity’s governing document and the law.</a:t>
            </a:r>
          </a:p>
          <a:p>
            <a:r>
              <a:rPr lang="en-GB" sz="2400" dirty="0"/>
              <a:t>This includes making sure your charity achieves its purposes, for its beneficiaries and within the power provided</a:t>
            </a:r>
          </a:p>
          <a:p>
            <a:r>
              <a:rPr lang="en-GB" sz="2400" dirty="0"/>
              <a:t>Every trustee is responsible for this. Even if certain tasks are done by individual trustees, employees or volunteers, all trustees are responsible</a:t>
            </a:r>
          </a:p>
          <a:p>
            <a:r>
              <a:rPr lang="en-GB" sz="2400" dirty="0"/>
              <a:t>You do not have to be an expert. But you must make sure your charity complies with the law by taking reasonable steps to find out what laws apply. </a:t>
            </a:r>
          </a:p>
          <a:p>
            <a:endParaRPr lang="en-GB" dirty="0"/>
          </a:p>
        </p:txBody>
      </p:sp>
    </p:spTree>
    <p:extLst>
      <p:ext uri="{BB962C8B-B14F-4D97-AF65-F5344CB8AC3E}">
        <p14:creationId xmlns:p14="http://schemas.microsoft.com/office/powerpoint/2010/main" val="2493604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3557E-77A3-4F22-A250-21FBABB754F1}"/>
              </a:ext>
            </a:extLst>
          </p:cNvPr>
          <p:cNvSpPr>
            <a:spLocks noGrp="1"/>
          </p:cNvSpPr>
          <p:nvPr>
            <p:ph type="title"/>
          </p:nvPr>
        </p:nvSpPr>
        <p:spPr/>
        <p:txBody>
          <a:bodyPr/>
          <a:lstStyle/>
          <a:p>
            <a:r>
              <a:rPr lang="en-GB" dirty="0"/>
              <a:t>Charity for Public Benefit</a:t>
            </a:r>
          </a:p>
        </p:txBody>
      </p:sp>
      <p:sp>
        <p:nvSpPr>
          <p:cNvPr id="3" name="Content Placeholder 2">
            <a:extLst>
              <a:ext uri="{FF2B5EF4-FFF2-40B4-BE49-F238E27FC236}">
                <a16:creationId xmlns:a16="http://schemas.microsoft.com/office/drawing/2014/main" id="{7FE087BA-9089-4B3A-B590-497E430D7328}"/>
              </a:ext>
            </a:extLst>
          </p:cNvPr>
          <p:cNvSpPr>
            <a:spLocks noGrp="1"/>
          </p:cNvSpPr>
          <p:nvPr>
            <p:ph idx="1"/>
          </p:nvPr>
        </p:nvSpPr>
        <p:spPr/>
        <p:txBody>
          <a:bodyPr>
            <a:normAutofit fontScale="85000" lnSpcReduction="20000"/>
          </a:bodyPr>
          <a:lstStyle/>
          <a:p>
            <a:r>
              <a:rPr lang="en-GB" dirty="0"/>
              <a:t>Legal requirement: The Charities Act says that charity trustees must ‘have regard’ to the commission's public benefit guidance ‘when exercising any powers or duties to which the guidance is relevant’.</a:t>
            </a:r>
          </a:p>
          <a:p>
            <a:r>
              <a:rPr lang="en-GB" dirty="0"/>
              <a:t>‘Having regard’ to the commission's public benefit guidance means charity trustees should be able to</a:t>
            </a:r>
          </a:p>
          <a:p>
            <a:r>
              <a:rPr lang="en-GB" dirty="0"/>
              <a:t>show that:</a:t>
            </a:r>
          </a:p>
          <a:p>
            <a:pPr lvl="1"/>
            <a:r>
              <a:rPr lang="en-GB" dirty="0"/>
              <a:t>they are aware of the guidance – ‘PB2’</a:t>
            </a:r>
          </a:p>
          <a:p>
            <a:pPr lvl="1"/>
            <a:r>
              <a:rPr lang="en-GB" dirty="0"/>
              <a:t>they have taken it into account when making a decision to which the guidance is relevant</a:t>
            </a:r>
          </a:p>
          <a:p>
            <a:pPr lvl="1"/>
            <a:r>
              <a:rPr lang="en-GB" dirty="0"/>
              <a:t>if they have decided to depart from the guidance, they have good reasons for doing so</a:t>
            </a:r>
          </a:p>
          <a:p>
            <a:endParaRPr lang="en-GB" dirty="0"/>
          </a:p>
        </p:txBody>
      </p:sp>
    </p:spTree>
    <p:extLst>
      <p:ext uri="{BB962C8B-B14F-4D97-AF65-F5344CB8AC3E}">
        <p14:creationId xmlns:p14="http://schemas.microsoft.com/office/powerpoint/2010/main" val="2428957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3024336"/>
          </a:xfrm>
        </p:spPr>
        <p:txBody>
          <a:bodyPr>
            <a:normAutofit/>
          </a:bodyPr>
          <a:lstStyle/>
          <a:p>
            <a:r>
              <a:rPr lang="en-GB" dirty="0"/>
              <a:t>Any Questions?</a:t>
            </a:r>
            <a:br>
              <a:rPr lang="en-GB" dirty="0"/>
            </a:br>
            <a:br>
              <a:rPr lang="en-GB" dirty="0"/>
            </a:br>
            <a:r>
              <a:rPr lang="en-GB" dirty="0"/>
              <a:t> </a:t>
            </a:r>
            <a:r>
              <a:rPr lang="en-GB" sz="1600" dirty="0"/>
              <a:t>For further Information, please contact:</a:t>
            </a:r>
            <a:br>
              <a:rPr lang="en-GB" sz="1600" dirty="0"/>
            </a:br>
            <a:r>
              <a:rPr lang="en-GB" sz="1600" dirty="0"/>
              <a:t>Honorary Secretary Adam Holmes</a:t>
            </a:r>
            <a:br>
              <a:rPr lang="en-GB" sz="1600" dirty="0"/>
            </a:br>
            <a:r>
              <a:rPr lang="en-GB" sz="1600" dirty="0"/>
              <a:t>or</a:t>
            </a:r>
            <a:br>
              <a:rPr lang="en-GB" sz="1600" dirty="0"/>
            </a:br>
            <a:r>
              <a:rPr lang="en-GB" sz="1600" dirty="0"/>
              <a:t>CEO Simon Hamlyn</a:t>
            </a:r>
          </a:p>
        </p:txBody>
      </p:sp>
    </p:spTree>
    <p:extLst>
      <p:ext uri="{BB962C8B-B14F-4D97-AF65-F5344CB8AC3E}">
        <p14:creationId xmlns:p14="http://schemas.microsoft.com/office/powerpoint/2010/main" val="376222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3240360"/>
          </a:xfrm>
        </p:spPr>
        <p:txBody>
          <a:bodyPr>
            <a:normAutofit fontScale="90000"/>
          </a:bodyPr>
          <a:lstStyle/>
          <a:p>
            <a:pPr algn="l"/>
            <a:r>
              <a:rPr lang="en-GB" dirty="0"/>
              <a:t>CICES Charter &amp; Bye-Laws</a:t>
            </a:r>
            <a:br>
              <a:rPr lang="en-GB" dirty="0"/>
            </a:br>
            <a:br>
              <a:rPr lang="en-GB" dirty="0"/>
            </a:br>
            <a:br>
              <a:rPr lang="en-GB" dirty="0"/>
            </a:br>
            <a:r>
              <a:rPr lang="en-US" sz="2000" dirty="0"/>
              <a:t>Our Royal Charter and Bye-laws govern the way we operate.</a:t>
            </a:r>
            <a:br>
              <a:rPr lang="en-US" sz="2000" dirty="0"/>
            </a:br>
            <a:br>
              <a:rPr lang="en-US" sz="2000" dirty="0"/>
            </a:br>
            <a:br>
              <a:rPr lang="en-US" sz="2000" dirty="0"/>
            </a:br>
            <a:r>
              <a:rPr lang="en-US" sz="2000" dirty="0"/>
              <a:t>The Royal Charter sets out the object and role of the institution, and our governance structure. The Charter also lists the current membership grades, and </a:t>
            </a:r>
            <a:r>
              <a:rPr lang="en-US" sz="2000" dirty="0" err="1"/>
              <a:t>authorises</a:t>
            </a:r>
            <a:r>
              <a:rPr lang="en-US" sz="2000" dirty="0"/>
              <a:t> the use of post nominal letters by members. </a:t>
            </a:r>
            <a:br>
              <a:rPr lang="en-US" dirty="0"/>
            </a:br>
            <a:br>
              <a:rPr lang="en-US" dirty="0"/>
            </a:br>
            <a:br>
              <a:rPr lang="en-US" dirty="0"/>
            </a:br>
            <a:br>
              <a:rPr lang="en-GB" dirty="0"/>
            </a:br>
            <a:endParaRPr lang="en-GB" dirty="0"/>
          </a:p>
        </p:txBody>
      </p:sp>
    </p:spTree>
    <p:extLst>
      <p:ext uri="{BB962C8B-B14F-4D97-AF65-F5344CB8AC3E}">
        <p14:creationId xmlns:p14="http://schemas.microsoft.com/office/powerpoint/2010/main" val="207969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0512" cy="6550678"/>
          </a:xfrm>
          <a:prstGeom prst="rect">
            <a:avLst/>
          </a:prstGeom>
          <a:noFill/>
          <a:ln w="9525">
            <a:noFill/>
            <a:miter lim="800000"/>
            <a:headEnd/>
            <a:tailEnd/>
          </a:ln>
        </p:spPr>
      </p:pic>
    </p:spTree>
    <p:extLst>
      <p:ext uri="{BB962C8B-B14F-4D97-AF65-F5344CB8AC3E}">
        <p14:creationId xmlns:p14="http://schemas.microsoft.com/office/powerpoint/2010/main" val="2888953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Mission - Our Royal Charter</a:t>
            </a:r>
          </a:p>
        </p:txBody>
      </p:sp>
      <p:sp>
        <p:nvSpPr>
          <p:cNvPr id="3" name="Content Placeholder 2"/>
          <p:cNvSpPr>
            <a:spLocks noGrp="1"/>
          </p:cNvSpPr>
          <p:nvPr>
            <p:ph idx="1"/>
          </p:nvPr>
        </p:nvSpPr>
        <p:spPr/>
        <p:txBody>
          <a:bodyPr>
            <a:normAutofit/>
          </a:bodyPr>
          <a:lstStyle/>
          <a:p>
            <a:pPr marL="0" indent="0" algn="ctr">
              <a:buNone/>
            </a:pPr>
            <a:r>
              <a:rPr lang="en-GB" sz="2800" dirty="0"/>
              <a:t>“</a:t>
            </a:r>
            <a:r>
              <a:rPr lang="en-GB" sz="2800" b="1" dirty="0"/>
              <a:t>The object for which the institution is established is to advance the science and art of civil engineering surveying in all aspects of the specialisations of geospatial engineering and commercial management within civil engineering for the benefit of the public, in particular but not exclusively by upholding and advancing the standards of education, competence, practice and conduct of members of the institution</a:t>
            </a:r>
            <a:r>
              <a:rPr lang="en-GB" sz="2800" dirty="0"/>
              <a:t>.”</a:t>
            </a:r>
          </a:p>
        </p:txBody>
      </p:sp>
    </p:spTree>
    <p:extLst>
      <p:ext uri="{BB962C8B-B14F-4D97-AF65-F5344CB8AC3E}">
        <p14:creationId xmlns:p14="http://schemas.microsoft.com/office/powerpoint/2010/main" val="734858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E09C-561A-4380-927E-FD3E59E59AD1}"/>
              </a:ext>
            </a:extLst>
          </p:cNvPr>
          <p:cNvSpPr>
            <a:spLocks noGrp="1"/>
          </p:cNvSpPr>
          <p:nvPr>
            <p:ph type="title"/>
          </p:nvPr>
        </p:nvSpPr>
        <p:spPr/>
        <p:txBody>
          <a:bodyPr/>
          <a:lstStyle/>
          <a:p>
            <a:r>
              <a:rPr lang="en-GB" dirty="0"/>
              <a:t>What does the Charter allow</a:t>
            </a:r>
          </a:p>
        </p:txBody>
      </p:sp>
      <p:sp>
        <p:nvSpPr>
          <p:cNvPr id="3" name="Content Placeholder 2">
            <a:extLst>
              <a:ext uri="{FF2B5EF4-FFF2-40B4-BE49-F238E27FC236}">
                <a16:creationId xmlns:a16="http://schemas.microsoft.com/office/drawing/2014/main" id="{E3E37538-3A0F-47BC-BB1C-13B27AE0B9B2}"/>
              </a:ext>
            </a:extLst>
          </p:cNvPr>
          <p:cNvSpPr>
            <a:spLocks noGrp="1"/>
          </p:cNvSpPr>
          <p:nvPr>
            <p:ph idx="1"/>
          </p:nvPr>
        </p:nvSpPr>
        <p:spPr/>
        <p:txBody>
          <a:bodyPr>
            <a:normAutofit fontScale="92500" lnSpcReduction="10000"/>
          </a:bodyPr>
          <a:lstStyle/>
          <a:p>
            <a:r>
              <a:rPr lang="en-GB" sz="2800" dirty="0"/>
              <a:t>It defines our purpose and how we can operate.</a:t>
            </a:r>
          </a:p>
          <a:p>
            <a:r>
              <a:rPr lang="en-GB" sz="2800" dirty="0"/>
              <a:t>It is supported by Bye-Laws</a:t>
            </a:r>
          </a:p>
          <a:p>
            <a:pPr marL="400050" lvl="1" indent="0">
              <a:buNone/>
            </a:pPr>
            <a:r>
              <a:rPr lang="en-GB" sz="1900" dirty="0"/>
              <a:t>A by-law is a rule or law established by an organisation or community to regulate itself, as allowed or provided for by some higher authority.</a:t>
            </a:r>
          </a:p>
          <a:p>
            <a:r>
              <a:rPr lang="en-GB" sz="2800" dirty="0"/>
              <a:t>The Charter allows us to produce regulations;</a:t>
            </a:r>
          </a:p>
          <a:p>
            <a:pPr marL="400050" lvl="1" indent="0">
              <a:buNone/>
            </a:pPr>
            <a:r>
              <a:rPr lang="en-GB" sz="1900" dirty="0"/>
              <a:t>The Bye-laws may direct that any matter which pursuant to this Our Charter may be prescribed or regulated in the Bye-laws may be further prescribed or regulated by Regulations provided that any such further prescription or regulation shall not be repugnant to the provisions of our Charter or the Bye-laws. Regulations shall be made, and may be amended or repealed, by a resolution of the Council.</a:t>
            </a:r>
          </a:p>
          <a:p>
            <a:r>
              <a:rPr lang="en-GB" sz="2800" dirty="0" err="1"/>
              <a:t>CoM</a:t>
            </a:r>
            <a:r>
              <a:rPr lang="en-GB" sz="2800" dirty="0"/>
              <a:t> can amend regulations but only the Privy Council may amend the charter or bye-laws</a:t>
            </a:r>
          </a:p>
          <a:p>
            <a:pPr marL="400050" lvl="1" indent="0">
              <a:buNone/>
            </a:pPr>
            <a:r>
              <a:rPr lang="en-GB" sz="1900" dirty="0"/>
              <a:t>Privy Council - formal body of advisers to the Sovereign of the United Kingdom.</a:t>
            </a:r>
          </a:p>
        </p:txBody>
      </p:sp>
    </p:spTree>
    <p:extLst>
      <p:ext uri="{BB962C8B-B14F-4D97-AF65-F5344CB8AC3E}">
        <p14:creationId xmlns:p14="http://schemas.microsoft.com/office/powerpoint/2010/main" val="225520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3557E-77A3-4F22-A250-21FBABB754F1}"/>
              </a:ext>
            </a:extLst>
          </p:cNvPr>
          <p:cNvSpPr>
            <a:spLocks noGrp="1"/>
          </p:cNvSpPr>
          <p:nvPr>
            <p:ph type="title"/>
          </p:nvPr>
        </p:nvSpPr>
        <p:spPr/>
        <p:txBody>
          <a:bodyPr/>
          <a:lstStyle/>
          <a:p>
            <a:r>
              <a:rPr lang="en-GB" dirty="0"/>
              <a:t>Obligations of </a:t>
            </a:r>
            <a:r>
              <a:rPr lang="en-GB" dirty="0" err="1"/>
              <a:t>CoM</a:t>
            </a:r>
            <a:endParaRPr lang="en-GB" dirty="0"/>
          </a:p>
        </p:txBody>
      </p:sp>
      <p:sp>
        <p:nvSpPr>
          <p:cNvPr id="3" name="Content Placeholder 2">
            <a:extLst>
              <a:ext uri="{FF2B5EF4-FFF2-40B4-BE49-F238E27FC236}">
                <a16:creationId xmlns:a16="http://schemas.microsoft.com/office/drawing/2014/main" id="{7FE087BA-9089-4B3A-B590-497E430D7328}"/>
              </a:ext>
            </a:extLst>
          </p:cNvPr>
          <p:cNvSpPr>
            <a:spLocks noGrp="1"/>
          </p:cNvSpPr>
          <p:nvPr>
            <p:ph idx="1"/>
          </p:nvPr>
        </p:nvSpPr>
        <p:spPr/>
        <p:txBody>
          <a:bodyPr>
            <a:normAutofit fontScale="92500"/>
          </a:bodyPr>
          <a:lstStyle/>
          <a:p>
            <a:pPr marL="0" indent="0">
              <a:buNone/>
            </a:pPr>
            <a:endParaRPr lang="en-GB" sz="2000" dirty="0"/>
          </a:p>
          <a:p>
            <a:r>
              <a:rPr lang="en-GB" sz="2000" dirty="0"/>
              <a:t>To act as Trustees of the Institution and ensure the benefits of our mission are met. This includes;</a:t>
            </a:r>
          </a:p>
          <a:p>
            <a:pPr lvl="1"/>
            <a:r>
              <a:rPr lang="en-GB" sz="1800" dirty="0"/>
              <a:t>Our three golden threads of Sustainability, Equity, Diversity &amp; Inclusion and Digitalisation</a:t>
            </a:r>
          </a:p>
          <a:p>
            <a:pPr lvl="1"/>
            <a:r>
              <a:rPr lang="en-GB" sz="1800" dirty="0"/>
              <a:t>To organise/support/promote conferences, lectures, courses, seminars &amp; other educational events </a:t>
            </a:r>
          </a:p>
          <a:p>
            <a:pPr lvl="1"/>
            <a:r>
              <a:rPr lang="en-GB" sz="1800" dirty="0"/>
              <a:t>To promote research into geospatial engineering and commercial management, including white papers and to publish the useful results of such research; </a:t>
            </a:r>
          </a:p>
          <a:p>
            <a:pPr lvl="1"/>
            <a:r>
              <a:rPr lang="en-GB" sz="1800" dirty="0"/>
              <a:t>To produce, publish and/or distribute and assist in the production, publication and/or distribution of books, pamphlets, reports, leaflets, journals, films, videos, tapes, and other instructional matter; </a:t>
            </a:r>
          </a:p>
          <a:p>
            <a:r>
              <a:rPr lang="en-GB" sz="2000" dirty="0"/>
              <a:t>The persons who are now the members of </a:t>
            </a:r>
            <a:r>
              <a:rPr lang="en-GB" sz="2000" dirty="0" err="1"/>
              <a:t>CoM</a:t>
            </a:r>
            <a:r>
              <a:rPr lang="en-GB" sz="2000" dirty="0"/>
              <a:t>…..may sue and be sued in all Courts, and in all manner of actions and suits and shall have power to do all other matters and things incidental or appertaining to a Body Corporate.</a:t>
            </a:r>
          </a:p>
          <a:p>
            <a:endParaRPr lang="en-GB" sz="2000" dirty="0"/>
          </a:p>
          <a:p>
            <a:endParaRPr lang="en-GB" sz="2000" dirty="0"/>
          </a:p>
        </p:txBody>
      </p:sp>
    </p:spTree>
    <p:extLst>
      <p:ext uri="{BB962C8B-B14F-4D97-AF65-F5344CB8AC3E}">
        <p14:creationId xmlns:p14="http://schemas.microsoft.com/office/powerpoint/2010/main" val="66367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3557E-77A3-4F22-A250-21FBABB754F1}"/>
              </a:ext>
            </a:extLst>
          </p:cNvPr>
          <p:cNvSpPr>
            <a:spLocks noGrp="1"/>
          </p:cNvSpPr>
          <p:nvPr>
            <p:ph type="title"/>
          </p:nvPr>
        </p:nvSpPr>
        <p:spPr/>
        <p:txBody>
          <a:bodyPr/>
          <a:lstStyle/>
          <a:p>
            <a:r>
              <a:rPr lang="en-GB" dirty="0"/>
              <a:t>Powers of </a:t>
            </a:r>
            <a:r>
              <a:rPr lang="en-GB" dirty="0" err="1"/>
              <a:t>CoM</a:t>
            </a:r>
            <a:endParaRPr lang="en-GB" dirty="0"/>
          </a:p>
        </p:txBody>
      </p:sp>
      <p:sp>
        <p:nvSpPr>
          <p:cNvPr id="3" name="Content Placeholder 2">
            <a:extLst>
              <a:ext uri="{FF2B5EF4-FFF2-40B4-BE49-F238E27FC236}">
                <a16:creationId xmlns:a16="http://schemas.microsoft.com/office/drawing/2014/main" id="{7FE087BA-9089-4B3A-B590-497E430D7328}"/>
              </a:ext>
            </a:extLst>
          </p:cNvPr>
          <p:cNvSpPr>
            <a:spLocks noGrp="1"/>
          </p:cNvSpPr>
          <p:nvPr>
            <p:ph idx="1"/>
          </p:nvPr>
        </p:nvSpPr>
        <p:spPr/>
        <p:txBody>
          <a:bodyPr>
            <a:normAutofit/>
          </a:bodyPr>
          <a:lstStyle/>
          <a:p>
            <a:r>
              <a:rPr lang="en-GB" sz="2400" dirty="0"/>
              <a:t>See clause 53 to 57 of Bye-laws</a:t>
            </a:r>
          </a:p>
          <a:p>
            <a:r>
              <a:rPr lang="en-GB" sz="2400" dirty="0"/>
              <a:t>Can appoint and remove CEO and Secretary</a:t>
            </a:r>
          </a:p>
          <a:p>
            <a:r>
              <a:rPr lang="en-GB" sz="2400" dirty="0"/>
              <a:t>Establish or dissolve Local &amp; Regional divisions</a:t>
            </a:r>
          </a:p>
          <a:p>
            <a:r>
              <a:rPr lang="en-GB" sz="2400" dirty="0"/>
              <a:t>Delegate financial maters</a:t>
            </a:r>
          </a:p>
          <a:p>
            <a:r>
              <a:rPr lang="en-GB" sz="2400" dirty="0"/>
              <a:t>Regulate meetings of committees</a:t>
            </a:r>
          </a:p>
          <a:p>
            <a:pPr marL="0" indent="0">
              <a:buNone/>
            </a:pPr>
            <a:endParaRPr lang="en-GB" dirty="0"/>
          </a:p>
        </p:txBody>
      </p:sp>
    </p:spTree>
    <p:extLst>
      <p:ext uri="{BB962C8B-B14F-4D97-AF65-F5344CB8AC3E}">
        <p14:creationId xmlns:p14="http://schemas.microsoft.com/office/powerpoint/2010/main" val="734138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5B30-0BDD-29DB-9932-54C486B049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FEE1D3-0AAF-1518-AEE3-ADF8C4739F94}"/>
              </a:ext>
            </a:extLst>
          </p:cNvPr>
          <p:cNvSpPr>
            <a:spLocks noGrp="1"/>
          </p:cNvSpPr>
          <p:nvPr>
            <p:ph type="title"/>
          </p:nvPr>
        </p:nvSpPr>
        <p:spPr/>
        <p:txBody>
          <a:bodyPr/>
          <a:lstStyle/>
          <a:p>
            <a:r>
              <a:rPr lang="en-GB" dirty="0"/>
              <a:t>Powers of </a:t>
            </a:r>
            <a:r>
              <a:rPr lang="en-GB" dirty="0" err="1"/>
              <a:t>CoM</a:t>
            </a:r>
            <a:endParaRPr lang="en-GB" dirty="0"/>
          </a:p>
        </p:txBody>
      </p:sp>
      <p:sp>
        <p:nvSpPr>
          <p:cNvPr id="3" name="Content Placeholder 2">
            <a:extLst>
              <a:ext uri="{FF2B5EF4-FFF2-40B4-BE49-F238E27FC236}">
                <a16:creationId xmlns:a16="http://schemas.microsoft.com/office/drawing/2014/main" id="{DB608D8F-FED1-F04A-A60A-F17FA91B20AF}"/>
              </a:ext>
            </a:extLst>
          </p:cNvPr>
          <p:cNvSpPr>
            <a:spLocks noGrp="1"/>
          </p:cNvSpPr>
          <p:nvPr>
            <p:ph idx="1"/>
          </p:nvPr>
        </p:nvSpPr>
        <p:spPr/>
        <p:txBody>
          <a:bodyPr>
            <a:normAutofit/>
          </a:bodyPr>
          <a:lstStyle/>
          <a:p>
            <a:r>
              <a:rPr lang="en-GB" sz="2400" dirty="0"/>
              <a:t>Clause 54</a:t>
            </a:r>
          </a:p>
          <a:p>
            <a:pPr marL="400050" lvl="1" indent="0">
              <a:buNone/>
            </a:pPr>
            <a:r>
              <a:rPr lang="en-GB" sz="2000" b="1" i="1" dirty="0"/>
              <a:t>“</a:t>
            </a:r>
            <a:r>
              <a:rPr lang="en-GB" sz="2000" b="1" i="1" dirty="0" err="1"/>
              <a:t>CoM</a:t>
            </a:r>
            <a:r>
              <a:rPr lang="en-GB" sz="2000" b="1" i="1" dirty="0"/>
              <a:t> shall have power to establish committees and to delegate its powers and functions to regulate, and to dissolve, such committees with such functions as the Council may think fit”</a:t>
            </a:r>
          </a:p>
          <a:p>
            <a:pPr marL="400050" lvl="1" indent="0">
              <a:buNone/>
            </a:pPr>
            <a:r>
              <a:rPr lang="en-GB" sz="1400" b="1" i="1" dirty="0"/>
              <a:t>(other than the power to make Regulations or its non-delegable powers as trustees) </a:t>
            </a:r>
          </a:p>
          <a:p>
            <a:pPr marL="400050" lvl="1" indent="0">
              <a:buNone/>
            </a:pPr>
            <a:endParaRPr lang="en-GB" sz="2000" i="1" dirty="0"/>
          </a:p>
          <a:p>
            <a:pPr marL="400050" lvl="1" indent="0">
              <a:buNone/>
            </a:pPr>
            <a:r>
              <a:rPr lang="en-GB" sz="2000" b="1" i="1" dirty="0"/>
              <a:t>“The members of every committee established by the Council shall have power to establish and dissolve sub-committees subject to such directions as the Council may from time to time impose”</a:t>
            </a:r>
          </a:p>
          <a:p>
            <a:pPr marL="400050" lvl="1" indent="0">
              <a:buNone/>
            </a:pPr>
            <a:endParaRPr lang="en-GB" sz="2000" i="1" dirty="0"/>
          </a:p>
          <a:p>
            <a:pPr marL="400050" lvl="1" indent="0">
              <a:buNone/>
            </a:pPr>
            <a:r>
              <a:rPr lang="en-GB" sz="2000" b="1" i="1" dirty="0"/>
              <a:t>“The exercise by any committee of any power or function delegated to it by the Council shall be reported to the Council as soon as practicable”</a:t>
            </a:r>
          </a:p>
          <a:p>
            <a:endParaRPr lang="en-GB" dirty="0"/>
          </a:p>
        </p:txBody>
      </p:sp>
    </p:spTree>
    <p:extLst>
      <p:ext uri="{BB962C8B-B14F-4D97-AF65-F5344CB8AC3E}">
        <p14:creationId xmlns:p14="http://schemas.microsoft.com/office/powerpoint/2010/main" val="163377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8C913-C9FA-F5C3-63AA-B2629CC00C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3B4A8-DCF9-376D-9495-1D888E90D557}"/>
              </a:ext>
            </a:extLst>
          </p:cNvPr>
          <p:cNvSpPr>
            <a:spLocks noGrp="1"/>
          </p:cNvSpPr>
          <p:nvPr>
            <p:ph type="title"/>
          </p:nvPr>
        </p:nvSpPr>
        <p:spPr/>
        <p:txBody>
          <a:bodyPr/>
          <a:lstStyle/>
          <a:p>
            <a:r>
              <a:rPr lang="en-GB" dirty="0"/>
              <a:t>Key Roles – Chair / President</a:t>
            </a:r>
          </a:p>
        </p:txBody>
      </p:sp>
      <p:sp>
        <p:nvSpPr>
          <p:cNvPr id="3" name="Content Placeholder 2">
            <a:extLst>
              <a:ext uri="{FF2B5EF4-FFF2-40B4-BE49-F238E27FC236}">
                <a16:creationId xmlns:a16="http://schemas.microsoft.com/office/drawing/2014/main" id="{EBF4420D-15A6-F91B-8E21-EDC97E4F1331}"/>
              </a:ext>
            </a:extLst>
          </p:cNvPr>
          <p:cNvSpPr>
            <a:spLocks noGrp="1"/>
          </p:cNvSpPr>
          <p:nvPr>
            <p:ph idx="1"/>
          </p:nvPr>
        </p:nvSpPr>
        <p:spPr>
          <a:xfrm>
            <a:off x="457200" y="1124744"/>
            <a:ext cx="8229600" cy="5035698"/>
          </a:xfrm>
        </p:spPr>
        <p:txBody>
          <a:bodyPr>
            <a:normAutofit fontScale="85000" lnSpcReduction="10000"/>
          </a:bodyPr>
          <a:lstStyle/>
          <a:p>
            <a:pPr marL="0" indent="0">
              <a:buNone/>
            </a:pPr>
            <a:endParaRPr lang="en-GB" sz="2400" dirty="0"/>
          </a:p>
          <a:p>
            <a:pPr marL="0" indent="0">
              <a:buNone/>
            </a:pPr>
            <a:r>
              <a:rPr lang="en-US" dirty="0"/>
              <a:t>4No. on presidential Chain: </a:t>
            </a:r>
          </a:p>
          <a:p>
            <a:pPr marL="914400" lvl="1" indent="-514350">
              <a:buFont typeface="+mj-lt"/>
              <a:buAutoNum type="arabicPeriod"/>
            </a:pPr>
            <a:r>
              <a:rPr lang="en-US" dirty="0"/>
              <a:t>Immediate Past President, </a:t>
            </a:r>
          </a:p>
          <a:p>
            <a:pPr marL="914400" lvl="1" indent="-514350">
              <a:buFont typeface="+mj-lt"/>
              <a:buAutoNum type="arabicPeriod"/>
            </a:pPr>
            <a:r>
              <a:rPr lang="en-US" dirty="0"/>
              <a:t>The President, </a:t>
            </a:r>
          </a:p>
          <a:p>
            <a:pPr marL="914400" lvl="1" indent="-514350">
              <a:buFont typeface="+mj-lt"/>
              <a:buAutoNum type="arabicPeriod"/>
            </a:pPr>
            <a:r>
              <a:rPr lang="en-US" dirty="0"/>
              <a:t>the Senior Vice President and </a:t>
            </a:r>
          </a:p>
          <a:p>
            <a:pPr marL="914400" lvl="1" indent="-514350">
              <a:buFont typeface="+mj-lt"/>
              <a:buAutoNum type="arabicPeriod"/>
            </a:pPr>
            <a:r>
              <a:rPr lang="en-US" dirty="0"/>
              <a:t>the Vice President</a:t>
            </a:r>
          </a:p>
          <a:p>
            <a:pPr marL="0" indent="0">
              <a:buNone/>
            </a:pPr>
            <a:r>
              <a:rPr lang="en-US" dirty="0"/>
              <a:t>They shall hold office as such from the conclusion of one Annual General Meeting until the conclusion of the next succeeding Annual General Meeting.</a:t>
            </a:r>
          </a:p>
          <a:p>
            <a:pPr marL="0" indent="0">
              <a:buNone/>
            </a:pPr>
            <a:r>
              <a:rPr lang="en-US" dirty="0"/>
              <a:t>The Immediate Past President shall cease to be a member of the Council &amp; each President moves up the chain</a:t>
            </a:r>
          </a:p>
          <a:p>
            <a:endParaRPr lang="en-GB" dirty="0"/>
          </a:p>
        </p:txBody>
      </p:sp>
    </p:spTree>
    <p:extLst>
      <p:ext uri="{BB962C8B-B14F-4D97-AF65-F5344CB8AC3E}">
        <p14:creationId xmlns:p14="http://schemas.microsoft.com/office/powerpoint/2010/main" val="1122563116"/>
      </p:ext>
    </p:extLst>
  </p:cSld>
  <p:clrMapOvr>
    <a:masterClrMapping/>
  </p:clrMapOvr>
</p:sld>
</file>

<file path=ppt/theme/theme1.xml><?xml version="1.0" encoding="utf-8"?>
<a:theme xmlns:a="http://schemas.openxmlformats.org/drawingml/2006/main" name="ICES Template 30-09-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D7300751AB2C4690C65ED61021348B" ma:contentTypeVersion="15" ma:contentTypeDescription="Create a new document." ma:contentTypeScope="" ma:versionID="20c87119c066c3a3b274b3773fa81a08">
  <xsd:schema xmlns:xsd="http://www.w3.org/2001/XMLSchema" xmlns:xs="http://www.w3.org/2001/XMLSchema" xmlns:p="http://schemas.microsoft.com/office/2006/metadata/properties" xmlns:ns1="http://schemas.microsoft.com/sharepoint/v3" xmlns:ns3="432c26a5-3bfd-4556-ac69-157b77ffc854" xmlns:ns4="3c678a22-a0b1-4213-894c-d82287a03ec8" targetNamespace="http://schemas.microsoft.com/office/2006/metadata/properties" ma:root="true" ma:fieldsID="f6571040cfa91fdd507513a84472758a" ns1:_="" ns3:_="" ns4:_="">
    <xsd:import namespace="http://schemas.microsoft.com/sharepoint/v3"/>
    <xsd:import namespace="432c26a5-3bfd-4556-ac69-157b77ffc854"/>
    <xsd:import namespace="3c678a22-a0b1-4213-894c-d82287a03ec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1:_ip_UnifiedCompliancePolicyProperties" minOccurs="0"/>
                <xsd:element ref="ns1:_ip_UnifiedCompliancePolicyUIAction" minOccurs="0"/>
                <xsd:element ref="ns3:MediaServiceLocatio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description="" ma:hidden="true" ma:internalName="_ip_UnifiedCompliancePolicyProperties">
      <xsd:simpleType>
        <xsd:restriction base="dms:Note"/>
      </xsd:simpleType>
    </xsd:element>
    <xsd:element name="_ip_UnifiedCompliancePolicyUIAction" ma:index="13"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2c26a5-3bfd-4556-ac69-157b77ffc85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678a22-a0b1-4213-894c-d82287a03ec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element name="SharingHintHash" ma:index="1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A6CAE5-F57D-4329-A99E-68B1A049850C}">
  <ds:schemaRefs>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 ds:uri="http://purl.org/dc/elements/1.1/"/>
    <ds:schemaRef ds:uri="3c678a22-a0b1-4213-894c-d82287a03ec8"/>
    <ds:schemaRef ds:uri="http://schemas.microsoft.com/sharepoint/v3"/>
    <ds:schemaRef ds:uri="http://www.w3.org/XML/1998/namespace"/>
    <ds:schemaRef ds:uri="http://schemas.microsoft.com/office/infopath/2007/PartnerControls"/>
    <ds:schemaRef ds:uri="432c26a5-3bfd-4556-ac69-157b77ffc854"/>
  </ds:schemaRefs>
</ds:datastoreItem>
</file>

<file path=customXml/itemProps2.xml><?xml version="1.0" encoding="utf-8"?>
<ds:datastoreItem xmlns:ds="http://schemas.openxmlformats.org/officeDocument/2006/customXml" ds:itemID="{8C02AA47-E915-467F-AA07-29D91292DDF1}">
  <ds:schemaRefs>
    <ds:schemaRef ds:uri="http://schemas.microsoft.com/sharepoint/v3/contenttype/forms"/>
  </ds:schemaRefs>
</ds:datastoreItem>
</file>

<file path=customXml/itemProps3.xml><?xml version="1.0" encoding="utf-8"?>
<ds:datastoreItem xmlns:ds="http://schemas.openxmlformats.org/officeDocument/2006/customXml" ds:itemID="{03C3D358-9043-4656-B4B3-FEC635AD8F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2c26a5-3bfd-4556-ac69-157b77ffc854"/>
    <ds:schemaRef ds:uri="3c678a22-a0b1-4213-894c-d82287a03e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ICES Template 30-09-2016</Template>
  <TotalTime>0</TotalTime>
  <Words>3551</Words>
  <Application>Microsoft Office PowerPoint</Application>
  <PresentationFormat>On-screen Show (4:3)</PresentationFormat>
  <Paragraphs>284</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Courier New</vt:lpstr>
      <vt:lpstr>Franklin Gothic Book</vt:lpstr>
      <vt:lpstr>Franklin Gothic Demi</vt:lpstr>
      <vt:lpstr>ICES Template 30-09-2016</vt:lpstr>
      <vt:lpstr>Council of Management (CoM)  Obligations &amp; Authorities</vt:lpstr>
      <vt:lpstr>CICES Charter &amp; Bye-Laws   Our Royal Charter and Bye-laws govern the way we operate.   The Royal Charter sets out the object and role of the institution, and our governance structure. The Charter also lists the current membership grades, and authorises the use of post nominal letters by members.     </vt:lpstr>
      <vt:lpstr>PowerPoint Presentation</vt:lpstr>
      <vt:lpstr>Mission - Our Royal Charter</vt:lpstr>
      <vt:lpstr>What does the Charter allow</vt:lpstr>
      <vt:lpstr>Obligations of CoM</vt:lpstr>
      <vt:lpstr>Powers of CoM</vt:lpstr>
      <vt:lpstr>Powers of CoM</vt:lpstr>
      <vt:lpstr>Key Roles – Chair / President</vt:lpstr>
      <vt:lpstr>Key Roles – Chair / President</vt:lpstr>
      <vt:lpstr>Key Roles – CEO</vt:lpstr>
      <vt:lpstr>Key Roles - Honorary Secretary</vt:lpstr>
      <vt:lpstr>PowerPoint Presentation</vt:lpstr>
      <vt:lpstr>Operational Management - Core Committees</vt:lpstr>
      <vt:lpstr>Strategic Development- Core Committees</vt:lpstr>
      <vt:lpstr> Committees Rules</vt:lpstr>
      <vt:lpstr>The Charity Act &amp; Trustees</vt:lpstr>
      <vt:lpstr>Charity for Public Benefit</vt:lpstr>
      <vt:lpstr>Any Questions?   For further Information, please contact: Honorary Secretary Adam Holmes or CEO Simon Hamlyn</vt:lpstr>
    </vt:vector>
  </TitlesOfParts>
  <Company>Black &amp; Veatch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Planning Workshop</dc:title>
  <dc:creator>Ian Bush</dc:creator>
  <cp:lastModifiedBy>Holmes, Adam</cp:lastModifiedBy>
  <cp:revision>88</cp:revision>
  <cp:lastPrinted>2023-06-28T11:30:29Z</cp:lastPrinted>
  <dcterms:created xsi:type="dcterms:W3CDTF">2016-09-30T08:31:54Z</dcterms:created>
  <dcterms:modified xsi:type="dcterms:W3CDTF">2026-04-29T15:22:23Z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0x01010025D7300751AB2C4690C65ED61021348B</vt:lpwstr>
  </property>
</Properties>
</file>